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Anton"/>
      <p:regular r:id="rId85"/>
    </p:embeddedFont>
    <p:embeddedFont>
      <p:font typeface="Lato"/>
      <p:regular r:id="rId86"/>
      <p:bold r:id="rId87"/>
      <p:italic r:id="rId88"/>
      <p:boldItalic r:id="rId89"/>
    </p:embeddedFont>
    <p:embeddedFont>
      <p:font typeface="Didact Gothic"/>
      <p:regular r:id="rId90"/>
    </p:embeddedFont>
    <p:embeddedFont>
      <p:font typeface="Helvetica Neue"/>
      <p:regular r:id="rId91"/>
      <p:bold r:id="rId92"/>
      <p:italic r:id="rId93"/>
      <p:boldItalic r:id="rId94"/>
    </p:embeddedFont>
    <p:embeddedFont>
      <p:font typeface="Helvetica Neue Light"/>
      <p:regular r:id="rId95"/>
      <p:bold r:id="rId96"/>
      <p:italic r:id="rId97"/>
      <p:boldItalic r:id="rId98"/>
    </p:embeddedFont>
    <p:embeddedFont>
      <p:font typeface="Roboto Mono"/>
      <p:regular r:id="rId99"/>
      <p:bold r:id="rId100"/>
      <p:italic r:id="rId101"/>
      <p:boldItalic r:id="rId102"/>
    </p:embeddedFont>
    <p:embeddedFont>
      <p:font typeface="DM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3A58DA-AB6A-4237-87E8-2F5BFB17ED84}">
  <a:tblStyle styleId="{E03A58DA-AB6A-4237-87E8-2F5BFB17ED84}"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4218E47-A5AF-45B3-A45B-83497994E18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schemas.openxmlformats.org/officeDocument/2006/relationships/font" Target="fonts/DMSans-boldItalic.fntdata"/><Relationship Id="rId105" Type="http://schemas.openxmlformats.org/officeDocument/2006/relationships/font" Target="fonts/DMSans-italic.fntdata"/><Relationship Id="rId104" Type="http://schemas.openxmlformats.org/officeDocument/2006/relationships/font" Target="fonts/DM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DMSans-regular.fntdata"/><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Light-regular.fntdata"/><Relationship Id="rId94" Type="http://schemas.openxmlformats.org/officeDocument/2006/relationships/font" Target="fonts/HelveticaNeue-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5.xml"/><Relationship Id="rId99" Type="http://schemas.openxmlformats.org/officeDocument/2006/relationships/font" Target="fonts/RobotoMono-regular.fntdata"/><Relationship Id="rId10" Type="http://schemas.openxmlformats.org/officeDocument/2006/relationships/slide" Target="slides/slide4.xml"/><Relationship Id="rId98" Type="http://schemas.openxmlformats.org/officeDocument/2006/relationships/font" Target="fonts/HelveticaNeueLigh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regular.fntdata"/><Relationship Id="rId90" Type="http://schemas.openxmlformats.org/officeDocument/2006/relationships/font" Target="fonts/DidactGothic-regular.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Lato-regular.fntdata"/><Relationship Id="rId85" Type="http://schemas.openxmlformats.org/officeDocument/2006/relationships/font" Target="fonts/Anton-regular.fntdata"/><Relationship Id="rId88" Type="http://schemas.openxmlformats.org/officeDocument/2006/relationships/font" Target="fonts/Lato-italic.fntdata"/><Relationship Id="rId87" Type="http://schemas.openxmlformats.org/officeDocument/2006/relationships/font" Target="fonts/Lato-bold.fntdata"/><Relationship Id="rId89" Type="http://schemas.openxmlformats.org/officeDocument/2006/relationships/font" Target="fonts/Lato-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72761a3f-37d1-49ef-8851-d5cf9938467c"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8c888d5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8c888d5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8c888d56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8c888d56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8c888d56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8c888d56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a325fe16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a325fe16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8c888d56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8c888d56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8c888d56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8c888d56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8c888d567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8c888d56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8c888d567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8c888d567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8c888d567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8c888d56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8c888d56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8c888d56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a325fe16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a325fe16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8c888d56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8c888d56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a325fe16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a325fe16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a325fe16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a325fe16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a325fe16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0a325fe16f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a325fe16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0a325fe16f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a325fe16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0a325fe16f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a325fe16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0a325fe16f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a325fe16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a325fe16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a325fe16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a325fe16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a325fe16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a325fe16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a325fe16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a325fe16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8c888d5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8c888d5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8c888d56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8c888d567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a325fe1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a325fe1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bf541cd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bf541cd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a325fe16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0a325fe16f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a325fe1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0a325fe16f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0a09412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0a09412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bf541cd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bf541cd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bf541cd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bf541cd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a325fe16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a325fe16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a325fe16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a325fe16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8c888d56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8c888d56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bf541cd0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bf541cd0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a325fe16f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a325fe16f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bf541cd0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bf541cd0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bf541cd0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bf541cd0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bf541cd0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bf541cd0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a325fe16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a325fe16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a325fe16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a325fe16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bf541cd0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bf541cd0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bf541cd0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bf541cd0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a325fe16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a325fe16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a325fe16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a325fe16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a325fe16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a325fe16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a325fe16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a325fe16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a325fe16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a325fe16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bf541cd0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bf541cd0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a325fe16f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a325fe16f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a325fe16f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a325fe16f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bf541cd0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bf541cd0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bf541cd0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bf541cd0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2bf541cd0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2bf541cd0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bf541cd0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bf541cd0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8c888d56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8c888d56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https://create.kahoot.it/details/72761a3f-37d1-49ef-8851-d5cf9938467c</a:t>
            </a:r>
            <a:r>
              <a:rPr lang="es">
                <a:solidFill>
                  <a:schemeClr val="dk1"/>
                </a:solidFill>
              </a:rPr>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bf541cd0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bf541cd0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Notas: Reconocido inventor y pionero Nikola Tesla.  Aclaración: </a:t>
            </a:r>
            <a:r>
              <a:rPr b="1" lang="es">
                <a:solidFill>
                  <a:schemeClr val="dk1"/>
                </a:solidFill>
                <a:latin typeface="Helvetica Neue"/>
                <a:ea typeface="Helvetica Neue"/>
                <a:cs typeface="Helvetica Neue"/>
                <a:sym typeface="Helvetica Neue"/>
              </a:rPr>
              <a:t>solamente podemos verlo bien si nos colocamos en un punto específico</a:t>
            </a:r>
            <a:r>
              <a:rPr lang="es">
                <a:solidFill>
                  <a:schemeClr val="dk1"/>
                </a:solidFill>
                <a:latin typeface="Helvetica Neue Light"/>
                <a:ea typeface="Helvetica Neue Light"/>
                <a:cs typeface="Helvetica Neue Light"/>
                <a:sym typeface="Helvetica Neue Light"/>
              </a:rPr>
              <a:t>. Las componentes principales funcionan de una manera análoga: </a:t>
            </a:r>
            <a:r>
              <a:rPr b="1" lang="es">
                <a:solidFill>
                  <a:schemeClr val="dk1"/>
                </a:solidFill>
                <a:latin typeface="Helvetica Neue"/>
                <a:ea typeface="Helvetica Neue"/>
                <a:cs typeface="Helvetica Neue"/>
                <a:sym typeface="Helvetica Neue"/>
              </a:rPr>
              <a:t>disponen a los puntos en el lugar donde mejor podemos ver su “sombra”.</a:t>
            </a:r>
            <a:endParaRPr>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a325fe16f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a325fe16f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Notas al orador: </a:t>
            </a:r>
            <a:r>
              <a:rPr lang="es">
                <a:solidFill>
                  <a:schemeClr val="dk1"/>
                </a:solidFill>
                <a:latin typeface="Helvetica Neue Light"/>
                <a:ea typeface="Helvetica Neue Light"/>
                <a:cs typeface="Helvetica Neue Light"/>
                <a:sym typeface="Helvetica Neue Light"/>
              </a:rPr>
              <a:t>Este es el conocido conjunto de datos Iris, con 150 observaciones de 3 tipos de flores diferentes: setosa, versicolor y virginica. Existen 50 observaciones por cada tipo de flor, medidas en cuatro variables: largo y ancho del sépalo, y largo y ancho del pétalo.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a325fe16f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a325fe16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a325fe16f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a325fe16f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a325fe16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0a325fe16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a325fe16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a325fe16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a325fe16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a325fe16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a325fe16f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a325fe16f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bf541cd0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bf541cd0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2bf541cd0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2bf541cd0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8c888d56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8c888d56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bf541cd0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bf541cd0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23e648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23e648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bf541cd01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2bf541cd01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bf541cd0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bf541cd0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bf541cd0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bf541cd0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2bf541cd01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2bf541cd01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2bf541cd0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2bf541cd0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bf541cd0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bf541cd0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bf541cd0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2bf541cd0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8c888d56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8c888d567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8c888d56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8c888d56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7" name="Shape 57"/>
        <p:cNvGrpSpPr/>
        <p:nvPr/>
      </p:nvGrpSpPr>
      <p:grpSpPr>
        <a:xfrm>
          <a:off x="0" y="0"/>
          <a:ext cx="0" cy="0"/>
          <a:chOff x="0" y="0"/>
          <a:chExt cx="0" cy="0"/>
        </a:xfrm>
      </p:grpSpPr>
      <p:pic>
        <p:nvPicPr>
          <p:cNvPr id="58" name="Google Shape;58;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hyperlink" Target="https://colab.research.google.com/drive/1Mwq6rJ-E-yImO7Yw7mg7NonQy4e-Pi4N?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hyperlink" Target="http://www.youtube.com/watch?v=wKSrdUNEBUk" TargetMode="External"/><Relationship Id="rId4" Type="http://schemas.openxmlformats.org/officeDocument/2006/relationships/image" Target="../media/image4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85" name="Google Shape;85;p28"/>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86" name="Google Shape;86;p28"/>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7"/>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Tareas para preprocesamiento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Tareas</a:t>
            </a:r>
            <a:endParaRPr b="1" sz="4000">
              <a:solidFill>
                <a:schemeClr val="dk1"/>
              </a:solidFill>
              <a:latin typeface="DM Sans"/>
              <a:ea typeface="DM Sans"/>
              <a:cs typeface="DM Sans"/>
              <a:sym typeface="DM Sans"/>
            </a:endParaRPr>
          </a:p>
        </p:txBody>
      </p:sp>
      <p:sp>
        <p:nvSpPr>
          <p:cNvPr id="178" name="Google Shape;178;p38"/>
          <p:cNvSpPr txBox="1"/>
          <p:nvPr/>
        </p:nvSpPr>
        <p:spPr>
          <a:xfrm>
            <a:off x="473350" y="1771825"/>
            <a:ext cx="3834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highlight>
                  <a:srgbClr val="EAFF6A"/>
                </a:highlight>
                <a:latin typeface="DM Sans"/>
                <a:ea typeface="DM Sans"/>
                <a:cs typeface="DM Sans"/>
                <a:sym typeface="DM Sans"/>
              </a:rPr>
              <a:t>Data Cleaning:</a:t>
            </a:r>
            <a:r>
              <a:rPr lang="es" sz="1350">
                <a:latin typeface="DM Sans"/>
                <a:ea typeface="DM Sans"/>
                <a:cs typeface="DM Sans"/>
                <a:sym typeface="DM Sans"/>
              </a:rPr>
              <a:t> También se conoce como scrubbing (depuramiento), consiste en rellenar valores nulos, suavizamiento y remoción de datos con ruido y outliers con inconsistencias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 Integration:</a:t>
            </a:r>
            <a:r>
              <a:rPr lang="es" sz="1350">
                <a:solidFill>
                  <a:schemeClr val="dk1"/>
                </a:solidFill>
                <a:latin typeface="DM Sans"/>
                <a:ea typeface="DM Sans"/>
                <a:cs typeface="DM Sans"/>
                <a:sym typeface="DM Sans"/>
              </a:rPr>
              <a:t> integración de datos con múltiples bases de datos (relacional y no relacional), cubos de datos, etc. Los datos pueden ser estructurados, semi-estructurados y no estructurados.</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Data Transformation: </a:t>
            </a:r>
            <a:r>
              <a:rPr lang="es" sz="1350">
                <a:latin typeface="DM Sans"/>
                <a:ea typeface="DM Sans"/>
                <a:cs typeface="DM Sans"/>
                <a:sym typeface="DM Sans"/>
              </a:rPr>
              <a:t>Consiste en la normalización y agregación de acuerdo con las necesidades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79" name="Google Shape;179;p38"/>
          <p:cNvSpPr txBox="1"/>
          <p:nvPr/>
        </p:nvSpPr>
        <p:spPr>
          <a:xfrm>
            <a:off x="4796475" y="1959900"/>
            <a:ext cx="34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80" name="Google Shape;180;p38"/>
          <p:cNvPicPr preferRelativeResize="0"/>
          <p:nvPr/>
        </p:nvPicPr>
        <p:blipFill>
          <a:blip r:embed="rId3">
            <a:alphaModFix/>
          </a:blip>
          <a:stretch>
            <a:fillRect/>
          </a:stretch>
        </p:blipFill>
        <p:spPr>
          <a:xfrm>
            <a:off x="6369645" y="3690970"/>
            <a:ext cx="738900" cy="738900"/>
          </a:xfrm>
          <a:prstGeom prst="rect">
            <a:avLst/>
          </a:prstGeom>
          <a:noFill/>
          <a:ln>
            <a:noFill/>
          </a:ln>
        </p:spPr>
      </p:pic>
      <p:sp>
        <p:nvSpPr>
          <p:cNvPr id="181" name="Google Shape;181;p38"/>
          <p:cNvSpPr txBox="1"/>
          <p:nvPr/>
        </p:nvSpPr>
        <p:spPr>
          <a:xfrm>
            <a:off x="4975850" y="1843875"/>
            <a:ext cx="3526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Data reduction:</a:t>
            </a:r>
            <a:r>
              <a:rPr lang="es" sz="1350">
                <a:solidFill>
                  <a:schemeClr val="dk1"/>
                </a:solidFill>
                <a:latin typeface="DM Sans"/>
                <a:ea typeface="DM Sans"/>
                <a:cs typeface="DM Sans"/>
                <a:sym typeface="DM Sans"/>
              </a:rPr>
              <a:t> Se pueden reducir la cantidad de instancias y features (variables)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Data Discretization: </a:t>
            </a:r>
            <a:r>
              <a:rPr lang="es" sz="1350">
                <a:solidFill>
                  <a:schemeClr val="dk1"/>
                </a:solidFill>
                <a:latin typeface="DM Sans"/>
                <a:ea typeface="DM Sans"/>
                <a:cs typeface="DM Sans"/>
                <a:sym typeface="DM Sans"/>
              </a:rPr>
              <a:t>Se considera parte de Data reduction. Valores categóricos se pueden reemplazar por números con técnicas como One Hot Encoding o LabelEncoder</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241400" y="1429607"/>
            <a:ext cx="4237740" cy="1488045"/>
          </a:xfrm>
          <a:prstGeom prst="rect">
            <a:avLst/>
          </a:prstGeom>
          <a:noFill/>
          <a:ln>
            <a:noFill/>
          </a:ln>
        </p:spPr>
      </p:pic>
      <p:pic>
        <p:nvPicPr>
          <p:cNvPr id="187" name="Google Shape;187;p39"/>
          <p:cNvPicPr preferRelativeResize="0"/>
          <p:nvPr/>
        </p:nvPicPr>
        <p:blipFill>
          <a:blip r:embed="rId4">
            <a:alphaModFix/>
          </a:blip>
          <a:stretch>
            <a:fillRect/>
          </a:stretch>
        </p:blipFill>
        <p:spPr>
          <a:xfrm>
            <a:off x="4795999" y="1266650"/>
            <a:ext cx="3505551" cy="1837800"/>
          </a:xfrm>
          <a:prstGeom prst="rect">
            <a:avLst/>
          </a:prstGeom>
          <a:noFill/>
          <a:ln>
            <a:noFill/>
          </a:ln>
        </p:spPr>
      </p:pic>
      <p:sp>
        <p:nvSpPr>
          <p:cNvPr id="188" name="Google Shape;188;p39"/>
          <p:cNvSpPr txBox="1"/>
          <p:nvPr/>
        </p:nvSpPr>
        <p:spPr>
          <a:xfrm>
            <a:off x="172125" y="3162025"/>
            <a:ext cx="413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One Hot Encoding</a:t>
            </a:r>
            <a:endParaRPr b="1">
              <a:latin typeface="DM Sans"/>
              <a:ea typeface="DM Sans"/>
              <a:cs typeface="DM Sans"/>
              <a:sym typeface="DM Sans"/>
            </a:endParaRPr>
          </a:p>
        </p:txBody>
      </p:sp>
      <p:sp>
        <p:nvSpPr>
          <p:cNvPr id="189" name="Google Shape;189;p39"/>
          <p:cNvSpPr txBox="1"/>
          <p:nvPr/>
        </p:nvSpPr>
        <p:spPr>
          <a:xfrm>
            <a:off x="4637250" y="3162025"/>
            <a:ext cx="413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LabelEncoder</a:t>
            </a:r>
            <a:endParaRPr b="1">
              <a:latin typeface="DM Sans"/>
              <a:ea typeface="DM Sans"/>
              <a:cs typeface="DM Sans"/>
              <a:sym typeface="DM Sans"/>
            </a:endParaRPr>
          </a:p>
        </p:txBody>
      </p:sp>
      <p:sp>
        <p:nvSpPr>
          <p:cNvPr id="190" name="Google Shape;190;p39"/>
          <p:cNvSpPr txBox="1"/>
          <p:nvPr/>
        </p:nvSpPr>
        <p:spPr>
          <a:xfrm>
            <a:off x="608325" y="3600450"/>
            <a:ext cx="6741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Estas técnicas de Data Discretization las veremos con mayor profundidad en la </a:t>
            </a:r>
            <a:r>
              <a:rPr b="1" lang="es" sz="1300">
                <a:latin typeface="DM Sans"/>
                <a:ea typeface="DM Sans"/>
                <a:cs typeface="DM Sans"/>
                <a:sym typeface="DM Sans"/>
              </a:rPr>
              <a:t>Clase 15</a:t>
            </a:r>
            <a:endParaRPr b="1" sz="13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D</a:t>
            </a:r>
            <a:r>
              <a:rPr b="1" lang="es" sz="4000">
                <a:solidFill>
                  <a:schemeClr val="lt1"/>
                </a:solidFill>
                <a:latin typeface="DM Sans"/>
                <a:ea typeface="DM Sans"/>
                <a:cs typeface="DM Sans"/>
                <a:sym typeface="DM Sans"/>
              </a:rPr>
              <a:t>etección de outliers. Importancia de </a:t>
            </a:r>
            <a:r>
              <a:rPr b="1" lang="es" sz="4000">
                <a:solidFill>
                  <a:srgbClr val="EF89D2"/>
                </a:solidFill>
                <a:latin typeface="DM Sans"/>
                <a:ea typeface="DM Sans"/>
                <a:cs typeface="DM Sans"/>
                <a:sym typeface="DM Sans"/>
              </a:rPr>
              <a:t>análisis</a:t>
            </a:r>
            <a:endParaRPr b="1" sz="4000">
              <a:solidFill>
                <a:srgbClr val="EF89D2"/>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201" name="Google Shape;201;p41"/>
          <p:cNvSpPr txBox="1"/>
          <p:nvPr/>
        </p:nvSpPr>
        <p:spPr>
          <a:xfrm>
            <a:off x="473350" y="177182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definición un outlier (valor atípico) es: </a:t>
            </a:r>
            <a:r>
              <a:rPr b="1" lang="es" sz="1350">
                <a:highlight>
                  <a:srgbClr val="EAFF6A"/>
                </a:highlight>
                <a:latin typeface="DM Sans"/>
                <a:ea typeface="DM Sans"/>
                <a:cs typeface="DM Sans"/>
                <a:sym typeface="DM Sans"/>
              </a:rPr>
              <a:t>una observación que se encuentra a una distancia anormal </a:t>
            </a:r>
            <a:r>
              <a:rPr lang="es" sz="1350">
                <a:latin typeface="DM Sans"/>
                <a:ea typeface="DM Sans"/>
                <a:cs typeface="DM Sans"/>
                <a:sym typeface="DM Sans"/>
              </a:rPr>
              <a:t>de otros valores en una muestra aleatoria de una población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highlight>
                <a:srgbClr val="EAFF6A"/>
              </a:highlight>
              <a:latin typeface="DM Sans"/>
              <a:ea typeface="DM Sans"/>
              <a:cs typeface="DM Sans"/>
              <a:sym typeface="DM Sans"/>
            </a:endParaRPr>
          </a:p>
        </p:txBody>
      </p:sp>
      <p:pic>
        <p:nvPicPr>
          <p:cNvPr id="202" name="Google Shape;202;p41"/>
          <p:cNvPicPr preferRelativeResize="0"/>
          <p:nvPr/>
        </p:nvPicPr>
        <p:blipFill>
          <a:blip r:embed="rId3">
            <a:alphaModFix/>
          </a:blip>
          <a:stretch>
            <a:fillRect/>
          </a:stretch>
        </p:blipFill>
        <p:spPr>
          <a:xfrm>
            <a:off x="1011550" y="2825325"/>
            <a:ext cx="1847100" cy="1847100"/>
          </a:xfrm>
          <a:prstGeom prst="rect">
            <a:avLst/>
          </a:prstGeom>
          <a:noFill/>
          <a:ln>
            <a:noFill/>
          </a:ln>
        </p:spPr>
      </p:pic>
      <p:sp>
        <p:nvSpPr>
          <p:cNvPr id="203" name="Google Shape;203;p41"/>
          <p:cNvSpPr txBox="1"/>
          <p:nvPr/>
        </p:nvSpPr>
        <p:spPr>
          <a:xfrm>
            <a:off x="4945200" y="1752150"/>
            <a:ext cx="3669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Dos tipos de valor atípico: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Univariados: se pueden encontrar al observar una distribución de valores en un solo espacio de características.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Multivariados: se pueden encontrar en un espacio de n dimensiones (de n características).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209" name="Google Shape;209;p42"/>
          <p:cNvSpPr txBox="1"/>
          <p:nvPr/>
        </p:nvSpPr>
        <p:spPr>
          <a:xfrm>
            <a:off x="473350" y="177182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Otra clasificación puede ser: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10" name="Google Shape;210;p42"/>
          <p:cNvSpPr txBox="1"/>
          <p:nvPr/>
        </p:nvSpPr>
        <p:spPr>
          <a:xfrm>
            <a:off x="4114800" y="1771825"/>
            <a:ext cx="41028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Outliers puntuales: datos puntuales lejos de la distribución de los datos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Outliers contextuales: pueden ser ruido en los datos (e.g símbolos de puntuación)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Outliers colectivos: pueden ser subconjuntos de novedades en los datos, como una señal que puede indicar el </a:t>
            </a:r>
            <a:r>
              <a:rPr b="1" lang="es" sz="1350">
                <a:solidFill>
                  <a:schemeClr val="dk1"/>
                </a:solidFill>
                <a:highlight>
                  <a:srgbClr val="DEFC52"/>
                </a:highlight>
                <a:latin typeface="DM Sans"/>
                <a:ea typeface="DM Sans"/>
                <a:cs typeface="DM Sans"/>
                <a:sym typeface="DM Sans"/>
              </a:rPr>
              <a:t>descubrimiento de nuevos fenómenos. </a:t>
            </a:r>
            <a:endParaRPr b="1" sz="1350">
              <a:solidFill>
                <a:schemeClr val="dk1"/>
              </a:solidFill>
              <a:highlight>
                <a:srgbClr val="DEFC52"/>
              </a:highlight>
              <a:latin typeface="DM Sans"/>
              <a:ea typeface="DM Sans"/>
              <a:cs typeface="DM Sans"/>
              <a:sym typeface="DM Sans"/>
            </a:endParaRPr>
          </a:p>
        </p:txBody>
      </p:sp>
      <p:pic>
        <p:nvPicPr>
          <p:cNvPr id="211" name="Google Shape;211;p42"/>
          <p:cNvPicPr preferRelativeResize="0"/>
          <p:nvPr/>
        </p:nvPicPr>
        <p:blipFill>
          <a:blip r:embed="rId3">
            <a:alphaModFix/>
          </a:blip>
          <a:stretch>
            <a:fillRect/>
          </a:stretch>
        </p:blipFill>
        <p:spPr>
          <a:xfrm>
            <a:off x="473350" y="2260550"/>
            <a:ext cx="3470199" cy="225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¿Por qué ocurren?</a:t>
            </a:r>
            <a:endParaRPr b="1" sz="4000">
              <a:solidFill>
                <a:schemeClr val="dk1"/>
              </a:solidFill>
              <a:latin typeface="DM Sans"/>
              <a:ea typeface="DM Sans"/>
              <a:cs typeface="DM Sans"/>
              <a:sym typeface="DM Sans"/>
            </a:endParaRPr>
          </a:p>
        </p:txBody>
      </p:sp>
      <p:sp>
        <p:nvSpPr>
          <p:cNvPr id="217" name="Google Shape;217;p43"/>
          <p:cNvSpPr txBox="1"/>
          <p:nvPr/>
        </p:nvSpPr>
        <p:spPr>
          <a:xfrm>
            <a:off x="473350" y="1771825"/>
            <a:ext cx="4098600" cy="3301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Errores de entrada de datos (errores humanos)</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Errores de medición (errores del instrumento)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Errores experimentales (extracción de datos o errores de planificación / ejecución de experimentos)</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Intencional (valores atípicos ficticios hechos para probar métodos de detección)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18" name="Google Shape;218;p43"/>
          <p:cNvSpPr txBox="1"/>
          <p:nvPr/>
        </p:nvSpPr>
        <p:spPr>
          <a:xfrm>
            <a:off x="4511650" y="1771825"/>
            <a:ext cx="41028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Errores de procesamiento de datos (manipulación de datos o mutaciones no deseadas del conjunto de datos)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Errores de muestreo (extracción o mezcla de datos de fuentes incorrectas o diversas)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Natural (no es un error, novedades en los datos)</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Importancia de análisis</a:t>
            </a:r>
            <a:endParaRPr b="1" sz="4000">
              <a:solidFill>
                <a:schemeClr val="dk1"/>
              </a:solidFill>
              <a:latin typeface="DM Sans"/>
              <a:ea typeface="DM Sans"/>
              <a:cs typeface="DM Sans"/>
              <a:sym typeface="DM Sans"/>
            </a:endParaRPr>
          </a:p>
        </p:txBody>
      </p:sp>
      <p:sp>
        <p:nvSpPr>
          <p:cNvPr id="224" name="Google Shape;224;p44"/>
          <p:cNvSpPr txBox="1"/>
          <p:nvPr/>
        </p:nvSpPr>
        <p:spPr>
          <a:xfrm>
            <a:off x="473350" y="1771825"/>
            <a:ext cx="4098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detección de valores atípicos es de gran importancia para casi cualquier disciplina cuantitativa (e.g física, economía, finanzas, aprendizaje automático, seguridad cibernética) con el fin de obtener insights sobre cualquier fenómeno.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25" name="Google Shape;225;p44"/>
          <p:cNvSpPr txBox="1"/>
          <p:nvPr/>
        </p:nvSpPr>
        <p:spPr>
          <a:xfrm>
            <a:off x="4511650" y="1771825"/>
            <a:ext cx="4102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el aprendizaje automático y en cualquier disciplina cuantitativa, </a:t>
            </a:r>
            <a:r>
              <a:rPr b="1" lang="es" sz="1350">
                <a:solidFill>
                  <a:schemeClr val="dk1"/>
                </a:solidFill>
                <a:highlight>
                  <a:srgbClr val="EAFF6A"/>
                </a:highlight>
                <a:latin typeface="DM Sans"/>
                <a:ea typeface="DM Sans"/>
                <a:cs typeface="DM Sans"/>
                <a:sym typeface="DM Sans"/>
              </a:rPr>
              <a:t>la calidad de los datos es tan o más importante que el mismo modelo de predicción o clasificación.</a:t>
            </a:r>
            <a:endParaRPr b="1"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Outliers en una variable</a:t>
            </a:r>
            <a:endParaRPr b="1" sz="4000">
              <a:solidFill>
                <a:schemeClr val="dk1"/>
              </a:solidFill>
              <a:latin typeface="DM Sans"/>
              <a:ea typeface="DM Sans"/>
              <a:cs typeface="DM Sans"/>
              <a:sym typeface="DM Sans"/>
            </a:endParaRPr>
          </a:p>
        </p:txBody>
      </p:sp>
      <p:sp>
        <p:nvSpPr>
          <p:cNvPr id="231" name="Google Shape;231;p45"/>
          <p:cNvSpPr txBox="1"/>
          <p:nvPr/>
        </p:nvSpPr>
        <p:spPr>
          <a:xfrm>
            <a:off x="473350" y="1771825"/>
            <a:ext cx="4098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existen outliers en una variable, podemos verlos de diferentes formas: </a:t>
            </a:r>
            <a:endParaRPr sz="1350">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Diagrama de caja y bigotes.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Método IQR</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Método Z score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Distancia media (Multivariada)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32" name="Google Shape;232;p45"/>
          <p:cNvSpPr txBox="1"/>
          <p:nvPr/>
        </p:nvSpPr>
        <p:spPr>
          <a:xfrm>
            <a:off x="4449675" y="1771825"/>
            <a:ext cx="4102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A continuación, los desarrollaremos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txBox="1"/>
          <p:nvPr/>
        </p:nvSpPr>
        <p:spPr>
          <a:xfrm>
            <a:off x="604025" y="931675"/>
            <a:ext cx="6963900" cy="485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Boxplot</a:t>
            </a:r>
            <a:endParaRPr b="1" sz="4000">
              <a:solidFill>
                <a:schemeClr val="dk1"/>
              </a:solidFill>
              <a:latin typeface="DM Sans"/>
              <a:ea typeface="DM Sans"/>
              <a:cs typeface="DM Sans"/>
              <a:sym typeface="DM Sans"/>
            </a:endParaRPr>
          </a:p>
        </p:txBody>
      </p:sp>
      <p:pic>
        <p:nvPicPr>
          <p:cNvPr id="238" name="Google Shape;238;p46"/>
          <p:cNvPicPr preferRelativeResize="0"/>
          <p:nvPr/>
        </p:nvPicPr>
        <p:blipFill>
          <a:blip r:embed="rId3">
            <a:alphaModFix/>
          </a:blip>
          <a:stretch>
            <a:fillRect/>
          </a:stretch>
        </p:blipFill>
        <p:spPr>
          <a:xfrm>
            <a:off x="813775" y="1765950"/>
            <a:ext cx="3895926" cy="2892425"/>
          </a:xfrm>
          <a:prstGeom prst="rect">
            <a:avLst/>
          </a:prstGeom>
          <a:noFill/>
          <a:ln cap="flat" cmpd="sng" w="19050">
            <a:solidFill>
              <a:schemeClr val="dk2"/>
            </a:solidFill>
            <a:prstDash val="solid"/>
            <a:round/>
            <a:headEnd len="sm" w="sm" type="none"/>
            <a:tailEnd len="sm" w="sm" type="none"/>
          </a:ln>
        </p:spPr>
      </p:pic>
      <p:sp>
        <p:nvSpPr>
          <p:cNvPr id="239" name="Google Shape;239;p46"/>
          <p:cNvSpPr txBox="1"/>
          <p:nvPr/>
        </p:nvSpPr>
        <p:spPr>
          <a:xfrm>
            <a:off x="5346775" y="1765950"/>
            <a:ext cx="3246300" cy="161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350">
                <a:latin typeface="DM Sans"/>
                <a:ea typeface="DM Sans"/>
                <a:cs typeface="DM Sans"/>
                <a:sym typeface="DM Sans"/>
              </a:rPr>
              <a:t>¡Los bigotes marcan los valores de los inliers más extremos!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000"/>
              </a:spcBef>
              <a:spcAft>
                <a:spcPts val="1000"/>
              </a:spcAft>
              <a:buNone/>
            </a:pPr>
            <a:r>
              <a:t/>
            </a:r>
            <a:endParaRPr b="1">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Preprocesamiento estadístico de los datos</a:t>
            </a:r>
            <a:endParaRPr b="1" sz="4000">
              <a:solidFill>
                <a:srgbClr val="EAFF6A"/>
              </a:solidFill>
              <a:latin typeface="DM Sans"/>
              <a:ea typeface="DM Sans"/>
              <a:cs typeface="DM Sans"/>
              <a:sym typeface="DM Sans"/>
            </a:endParaRPr>
          </a:p>
        </p:txBody>
      </p:sp>
      <p:sp>
        <p:nvSpPr>
          <p:cNvPr id="92" name="Google Shape;92;p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11.</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7"/>
          <p:cNvSpPr txBox="1"/>
          <p:nvPr/>
        </p:nvSpPr>
        <p:spPr>
          <a:xfrm>
            <a:off x="5497325" y="1598100"/>
            <a:ext cx="3465600" cy="2041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chemeClr val="dk1"/>
              </a:buClr>
              <a:buSzPts val="1100"/>
              <a:buFont typeface="Arial"/>
              <a:buNone/>
            </a:pPr>
            <a:r>
              <a:rPr lang="es" sz="1350">
                <a:latin typeface="DM Sans"/>
                <a:ea typeface="DM Sans"/>
                <a:cs typeface="DM Sans"/>
                <a:sym typeface="DM Sans"/>
              </a:rPr>
              <a:t>La longitud de la caja es la diferencia entre los cuartiles 1 y 3 (llamados comúnmente Q1 y Q3), por eso se la denomina rango intercuartil. Todos los valores por fuera de esos límites son considerados outliers.</a:t>
            </a:r>
            <a:endParaRPr sz="1350">
              <a:latin typeface="DM Sans"/>
              <a:ea typeface="DM Sans"/>
              <a:cs typeface="DM Sans"/>
              <a:sym typeface="DM Sans"/>
            </a:endParaRPr>
          </a:p>
        </p:txBody>
      </p:sp>
      <p:pic>
        <p:nvPicPr>
          <p:cNvPr id="245" name="Google Shape;245;p47"/>
          <p:cNvPicPr preferRelativeResize="0"/>
          <p:nvPr/>
        </p:nvPicPr>
        <p:blipFill>
          <a:blip r:embed="rId3">
            <a:alphaModFix/>
          </a:blip>
          <a:stretch>
            <a:fillRect/>
          </a:stretch>
        </p:blipFill>
        <p:spPr>
          <a:xfrm>
            <a:off x="568725" y="1045875"/>
            <a:ext cx="4928592" cy="3613750"/>
          </a:xfrm>
          <a:prstGeom prst="rect">
            <a:avLst/>
          </a:prstGeom>
          <a:noFill/>
          <a:ln>
            <a:noFill/>
          </a:ln>
        </p:spPr>
      </p:pic>
      <p:sp>
        <p:nvSpPr>
          <p:cNvPr id="246" name="Google Shape;246;p47"/>
          <p:cNvSpPr txBox="1"/>
          <p:nvPr/>
        </p:nvSpPr>
        <p:spPr>
          <a:xfrm>
            <a:off x="853950" y="646650"/>
            <a:ext cx="6963900" cy="485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Elementos</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nvSpPr>
        <p:spPr>
          <a:xfrm>
            <a:off x="296200" y="601500"/>
            <a:ext cx="8699100" cy="543000"/>
          </a:xfrm>
          <a:prstGeom prst="rect">
            <a:avLst/>
          </a:prstGeom>
          <a:noFill/>
          <a:ln>
            <a:noFill/>
          </a:ln>
        </p:spPr>
        <p:txBody>
          <a:bodyPr anchorCtr="0" anchor="t" bIns="91425" lIns="91425" spcFirstLastPara="1" rIns="91425" wrap="square" tIns="91425">
            <a:no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S</a:t>
            </a:r>
            <a:r>
              <a:rPr b="1" lang="es" sz="4000">
                <a:solidFill>
                  <a:schemeClr val="dk1"/>
                </a:solidFill>
                <a:latin typeface="DM Sans"/>
                <a:ea typeface="DM Sans"/>
                <a:cs typeface="DM Sans"/>
                <a:sym typeface="DM Sans"/>
              </a:rPr>
              <a:t>eparación entre inliers y outliers</a:t>
            </a:r>
            <a:endParaRPr b="1" sz="4000">
              <a:solidFill>
                <a:schemeClr val="dk1"/>
              </a:solidFill>
              <a:latin typeface="DM Sans"/>
              <a:ea typeface="DM Sans"/>
              <a:cs typeface="DM Sans"/>
              <a:sym typeface="DM Sans"/>
            </a:endParaRPr>
          </a:p>
        </p:txBody>
      </p:sp>
      <p:sp>
        <p:nvSpPr>
          <p:cNvPr id="252" name="Google Shape;252;p48"/>
          <p:cNvSpPr txBox="1"/>
          <p:nvPr/>
        </p:nvSpPr>
        <p:spPr>
          <a:xfrm>
            <a:off x="524500" y="1871175"/>
            <a:ext cx="3987000" cy="25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Habíamos dicho que se establecía una barrera que marcaba el límite entre inliers y outliers, y que no aparece en el diagrama.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Para ello, se toma el límite de la caja, y se le añade la longitud de una caja y media. Esto se hace tanto para el límite superior de la caja como para el inferior</a:t>
            </a:r>
            <a:endParaRPr sz="1350">
              <a:latin typeface="DM Sans"/>
              <a:ea typeface="DM Sans"/>
              <a:cs typeface="DM Sans"/>
              <a:sym typeface="DM Sans"/>
            </a:endParaRPr>
          </a:p>
          <a:p>
            <a:pPr indent="0" lvl="0" marL="0" rtl="0" algn="ctr">
              <a:lnSpc>
                <a:spcPct val="150000"/>
              </a:lnSpc>
              <a:spcBef>
                <a:spcPts val="0"/>
              </a:spcBef>
              <a:spcAft>
                <a:spcPts val="1000"/>
              </a:spcAft>
              <a:buNone/>
            </a:pPr>
            <a:r>
              <a:t/>
            </a:r>
            <a:endParaRPr sz="1600">
              <a:solidFill>
                <a:schemeClr val="dk1"/>
              </a:solidFill>
              <a:latin typeface="Helvetica Neue Light"/>
              <a:ea typeface="Helvetica Neue Light"/>
              <a:cs typeface="Helvetica Neue Light"/>
              <a:sym typeface="Helvetica Neue Light"/>
            </a:endParaRPr>
          </a:p>
        </p:txBody>
      </p:sp>
      <p:sp>
        <p:nvSpPr>
          <p:cNvPr id="253" name="Google Shape;253;p48"/>
          <p:cNvSpPr txBox="1"/>
          <p:nvPr/>
        </p:nvSpPr>
        <p:spPr>
          <a:xfrm>
            <a:off x="4806175" y="1380600"/>
            <a:ext cx="3704400" cy="2978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Seleccionar las columnas de interés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matplotlib.pyplot </a:t>
            </a:r>
            <a:r>
              <a:rPr lang="es" sz="1050">
                <a:solidFill>
                  <a:srgbClr val="C586C0"/>
                </a:solidFill>
                <a:highlight>
                  <a:srgbClr val="1E1E1E"/>
                </a:highlight>
                <a:latin typeface="Courier New"/>
                <a:ea typeface="Courier New"/>
                <a:cs typeface="Courier New"/>
                <a:sym typeface="Courier New"/>
              </a:rPr>
              <a:t>as</a:t>
            </a:r>
            <a:r>
              <a:rPr lang="es" sz="1050">
                <a:solidFill>
                  <a:srgbClr val="D4D4D4"/>
                </a:solidFill>
                <a:highlight>
                  <a:srgbClr val="1E1E1E"/>
                </a:highlight>
                <a:latin typeface="Courier New"/>
                <a:ea typeface="Courier New"/>
                <a:cs typeface="Courier New"/>
                <a:sym typeface="Courier New"/>
              </a:rPr>
              <a:t> plt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 </a:t>
            </a: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x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agg_df.columns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x </a:t>
            </a:r>
            <a:r>
              <a:rPr lang="es" sz="1050">
                <a:solidFill>
                  <a:srgbClr val="82C6FF"/>
                </a:solidFill>
                <a:highlight>
                  <a:srgbClr val="1E1E1E"/>
                </a:highlight>
                <a:latin typeface="Courier New"/>
                <a:ea typeface="Courier New"/>
                <a:cs typeface="Courier New"/>
                <a:sym typeface="Courier New"/>
              </a:rPr>
              <a:t>not</a:t>
            </a:r>
            <a:r>
              <a:rPr lang="es" sz="1050">
                <a:solidFill>
                  <a:srgbClr val="D4D4D4"/>
                </a:solidFill>
                <a:highlight>
                  <a:srgbClr val="1E1E1E"/>
                </a:highlight>
                <a:latin typeface="Courier New"/>
                <a:ea typeface="Courier New"/>
                <a:cs typeface="Courier New"/>
                <a:sym typeface="Courier New"/>
              </a:rPr>
              <a:t>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'Date'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'Volume'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plt.figure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figsize=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17</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14</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column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zip</a:t>
            </a:r>
            <a:r>
              <a:rPr lang="es" sz="1050">
                <a:solidFill>
                  <a:srgbClr val="DCDCDC"/>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range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8</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agg_df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column !=</a:t>
            </a:r>
            <a:r>
              <a:rPr lang="es" sz="1050">
                <a:solidFill>
                  <a:srgbClr val="CE9178"/>
                </a:solidFill>
                <a:highlight>
                  <a:srgbClr val="1E1E1E"/>
                </a:highlight>
                <a:latin typeface="Courier New"/>
                <a:ea typeface="Courier New"/>
                <a:cs typeface="Courier New"/>
                <a:sym typeface="Courier New"/>
              </a:rPr>
              <a:t>'Symbol'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#print(x)</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x&lt;=</a:t>
            </a:r>
            <a:r>
              <a:rPr lang="es" sz="1050">
                <a:solidFill>
                  <a:srgbClr val="B5CEA8"/>
                </a:solidFill>
                <a:highlight>
                  <a:srgbClr val="1E1E1E"/>
                </a:highlight>
                <a:latin typeface="Courier New"/>
                <a:ea typeface="Courier New"/>
                <a:cs typeface="Courier New"/>
                <a:sym typeface="Courier New"/>
              </a:rPr>
              <a:t>5</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4</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sns.boxplot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data=agg_df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y=column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x=agg_df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'Symbol'</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nvSpPr>
        <p:spPr>
          <a:xfrm>
            <a:off x="406300" y="539775"/>
            <a:ext cx="6308100" cy="486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59" name="Google Shape;259;p49"/>
          <p:cNvPicPr preferRelativeResize="0"/>
          <p:nvPr/>
        </p:nvPicPr>
        <p:blipFill>
          <a:blip r:embed="rId3">
            <a:alphaModFix/>
          </a:blip>
          <a:stretch>
            <a:fillRect/>
          </a:stretch>
        </p:blipFill>
        <p:spPr>
          <a:xfrm>
            <a:off x="2323801" y="1150000"/>
            <a:ext cx="4496400" cy="3710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txBox="1"/>
          <p:nvPr/>
        </p:nvSpPr>
        <p:spPr>
          <a:xfrm>
            <a:off x="493450" y="516750"/>
            <a:ext cx="6308100" cy="43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Método </a:t>
            </a:r>
            <a:r>
              <a:rPr b="1" lang="es" sz="4000">
                <a:solidFill>
                  <a:schemeClr val="dk1"/>
                </a:solidFill>
                <a:latin typeface="DM Sans"/>
                <a:ea typeface="DM Sans"/>
                <a:cs typeface="DM Sans"/>
                <a:sym typeface="DM Sans"/>
              </a:rPr>
              <a:t>IQR</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65" name="Google Shape;265;p50"/>
          <p:cNvSpPr txBox="1"/>
          <p:nvPr/>
        </p:nvSpPr>
        <p:spPr>
          <a:xfrm>
            <a:off x="321000" y="1690400"/>
            <a:ext cx="3704400" cy="18816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 agg_df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datos.head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plt.figure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figsize=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15</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14</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i</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zip</a:t>
            </a:r>
            <a:r>
              <a:rPr lang="es" sz="1050">
                <a:solidFill>
                  <a:srgbClr val="DCDCDC"/>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range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8</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datos.columns</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4</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i+</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sns.boxplot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x=datos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plt.title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plt.xlabel</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
        <p:nvSpPr>
          <p:cNvPr id="266" name="Google Shape;266;p50"/>
          <p:cNvSpPr txBox="1"/>
          <p:nvPr/>
        </p:nvSpPr>
        <p:spPr>
          <a:xfrm>
            <a:off x="4234563" y="2061838"/>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pic>
        <p:nvPicPr>
          <p:cNvPr id="267" name="Google Shape;267;p50"/>
          <p:cNvPicPr preferRelativeResize="0"/>
          <p:nvPr/>
        </p:nvPicPr>
        <p:blipFill>
          <a:blip r:embed="rId3">
            <a:alphaModFix/>
          </a:blip>
          <a:stretch>
            <a:fillRect/>
          </a:stretch>
        </p:blipFill>
        <p:spPr>
          <a:xfrm>
            <a:off x="4956002" y="950250"/>
            <a:ext cx="3864500" cy="3652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1"/>
          <p:cNvSpPr txBox="1"/>
          <p:nvPr/>
        </p:nvSpPr>
        <p:spPr>
          <a:xfrm>
            <a:off x="332325" y="645000"/>
            <a:ext cx="6308100" cy="492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   </a:t>
            </a:r>
            <a:r>
              <a:rPr b="1" lang="es" sz="4000">
                <a:solidFill>
                  <a:schemeClr val="dk1"/>
                </a:solidFill>
                <a:latin typeface="DM Sans"/>
                <a:ea typeface="DM Sans"/>
                <a:cs typeface="DM Sans"/>
                <a:sym typeface="DM Sans"/>
              </a:rPr>
              <a:t>Método Z Score</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73" name="Google Shape;273;p51"/>
          <p:cNvSpPr txBox="1"/>
          <p:nvPr/>
        </p:nvSpPr>
        <p:spPr>
          <a:xfrm>
            <a:off x="408175" y="1354800"/>
            <a:ext cx="3993000" cy="34170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Cargar datos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 agg_df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agg_df</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'Symbol'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 </a:t>
            </a: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x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agg_df.columns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x </a:t>
            </a:r>
            <a:r>
              <a:rPr lang="es" sz="1050">
                <a:solidFill>
                  <a:srgbClr val="82C6FF"/>
                </a:solidFill>
                <a:highlight>
                  <a:srgbClr val="1E1E1E"/>
                </a:highlight>
                <a:latin typeface="Courier New"/>
                <a:ea typeface="Courier New"/>
                <a:cs typeface="Courier New"/>
                <a:sym typeface="Courier New"/>
              </a:rPr>
              <a:t>not</a:t>
            </a:r>
            <a:r>
              <a:rPr lang="es" sz="1050">
                <a:solidFill>
                  <a:srgbClr val="D4D4D4"/>
                </a:solidFill>
                <a:highlight>
                  <a:srgbClr val="1E1E1E"/>
                </a:highlight>
                <a:latin typeface="Courier New"/>
                <a:ea typeface="Courier New"/>
                <a:cs typeface="Courier New"/>
                <a:sym typeface="Courier New"/>
              </a:rPr>
              <a:t>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'Volume'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'Symbol'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datos=datos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=pd.to_datetime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datos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'Date'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datos.head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Convertir a z score</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datos_z=pd.DataFrame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j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datos.columns</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datos_z</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datos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datos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.mean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datos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j</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.std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datos_z</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'Fecha'</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datos.Date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datos_z.head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
        <p:nvSpPr>
          <p:cNvPr id="274" name="Google Shape;274;p51"/>
          <p:cNvSpPr txBox="1"/>
          <p:nvPr/>
        </p:nvSpPr>
        <p:spPr>
          <a:xfrm>
            <a:off x="4538788" y="2079138"/>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sp>
        <p:nvSpPr>
          <p:cNvPr id="275" name="Google Shape;275;p51"/>
          <p:cNvSpPr txBox="1"/>
          <p:nvPr/>
        </p:nvSpPr>
        <p:spPr>
          <a:xfrm>
            <a:off x="5112625" y="1354800"/>
            <a:ext cx="3936000" cy="21009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Asignacion de categorias</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datos_z</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'Open_x'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datos_z</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.apply</a:t>
            </a:r>
            <a:r>
              <a:rPr lang="es" sz="1050">
                <a:solidFill>
                  <a:srgbClr val="DCDCDC"/>
                </a:solidFill>
                <a:highlight>
                  <a:srgbClr val="1E1E1E"/>
                </a:highlight>
                <a:latin typeface="Courier New"/>
                <a:ea typeface="Courier New"/>
                <a:cs typeface="Courier New"/>
                <a:sym typeface="Courier New"/>
              </a:rPr>
              <a:t>(</a:t>
            </a:r>
            <a:r>
              <a:rPr lang="es" sz="1050">
                <a:solidFill>
                  <a:srgbClr val="569CD6"/>
                </a:solidFill>
                <a:highlight>
                  <a:srgbClr val="1E1E1E"/>
                </a:highlight>
                <a:latin typeface="Courier New"/>
                <a:ea typeface="Courier New"/>
                <a:cs typeface="Courier New"/>
                <a:sym typeface="Courier New"/>
              </a:rPr>
              <a:t>lambda</a:t>
            </a:r>
            <a:r>
              <a:rPr lang="es" sz="1050">
                <a:solidFill>
                  <a:srgbClr val="D4D4D4"/>
                </a:solidFill>
                <a:highlight>
                  <a:srgbClr val="1E1E1E"/>
                </a:highlight>
                <a:latin typeface="Courier New"/>
                <a:ea typeface="Courier New"/>
                <a:cs typeface="Courier New"/>
                <a:sym typeface="Courier New"/>
              </a:rPr>
              <a:t> 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'Atipico'</a:t>
            </a: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x&gt;</a:t>
            </a:r>
            <a:r>
              <a:rPr lang="es" sz="1050">
                <a:solidFill>
                  <a:srgbClr val="B5CEA8"/>
                </a:solidFill>
                <a:highlight>
                  <a:srgbClr val="1E1E1E"/>
                </a:highlight>
                <a:latin typeface="Courier New"/>
                <a:ea typeface="Courier New"/>
                <a:cs typeface="Courier New"/>
                <a:sym typeface="Courier New"/>
              </a:rPr>
              <a:t>2</a:t>
            </a:r>
            <a:r>
              <a:rPr lang="es" sz="1050">
                <a:solidFill>
                  <a:srgbClr val="D4D4D4"/>
                </a:solidFill>
                <a:highlight>
                  <a:srgbClr val="1E1E1E"/>
                </a:highlight>
                <a:latin typeface="Courier New"/>
                <a:ea typeface="Courier New"/>
                <a:cs typeface="Courier New"/>
                <a:sym typeface="Courier New"/>
              </a:rPr>
              <a:t> </a:t>
            </a:r>
            <a:r>
              <a:rPr lang="es" sz="1050">
                <a:solidFill>
                  <a:srgbClr val="82C6FF"/>
                </a:solidFill>
                <a:highlight>
                  <a:srgbClr val="1E1E1E"/>
                </a:highlight>
                <a:latin typeface="Courier New"/>
                <a:ea typeface="Courier New"/>
                <a:cs typeface="Courier New"/>
                <a:sym typeface="Courier New"/>
              </a:rPr>
              <a:t>or</a:t>
            </a:r>
            <a:r>
              <a:rPr lang="es" sz="1050">
                <a:solidFill>
                  <a:srgbClr val="D4D4D4"/>
                </a:solidFill>
                <a:highlight>
                  <a:srgbClr val="1E1E1E"/>
                </a:highlight>
                <a:latin typeface="Courier New"/>
                <a:ea typeface="Courier New"/>
                <a:cs typeface="Courier New"/>
                <a:sym typeface="Courier New"/>
              </a:rPr>
              <a:t> x&lt;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else</a:t>
            </a: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'Normal'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datos_z.head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Plot</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plt.figure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figsize=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10</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6</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x=datos_z.Fecha</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y= datos_z.Open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hue= datos_z</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'Open_x'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 </a:t>
            </a:r>
            <a:r>
              <a:rPr lang="es" sz="1050">
                <a:solidFill>
                  <a:srgbClr val="B5CEA8"/>
                </a:solidFill>
                <a:highlight>
                  <a:srgbClr val="1E1E1E"/>
                </a:highlight>
                <a:latin typeface="Courier New"/>
                <a:ea typeface="Courier New"/>
                <a:cs typeface="Courier New"/>
                <a:sym typeface="Courier New"/>
              </a:rPr>
              <a:t>5</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2"/>
          <p:cNvSpPr txBox="1"/>
          <p:nvPr/>
        </p:nvSpPr>
        <p:spPr>
          <a:xfrm>
            <a:off x="890025" y="348550"/>
            <a:ext cx="6308100" cy="43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Método Z Score</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81" name="Google Shape;281;p52"/>
          <p:cNvSpPr txBox="1"/>
          <p:nvPr/>
        </p:nvSpPr>
        <p:spPr>
          <a:xfrm>
            <a:off x="289013" y="96676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pic>
        <p:nvPicPr>
          <p:cNvPr id="282" name="Google Shape;282;p52"/>
          <p:cNvPicPr preferRelativeResize="0"/>
          <p:nvPr/>
        </p:nvPicPr>
        <p:blipFill>
          <a:blip r:embed="rId3">
            <a:alphaModFix/>
          </a:blip>
          <a:stretch>
            <a:fillRect/>
          </a:stretch>
        </p:blipFill>
        <p:spPr>
          <a:xfrm>
            <a:off x="1328649" y="879726"/>
            <a:ext cx="6078950" cy="370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t/>
            </a:r>
            <a:endParaRPr sz="2000"/>
          </a:p>
        </p:txBody>
      </p:sp>
      <p:sp>
        <p:nvSpPr>
          <p:cNvPr id="288" name="Google Shape;288;p53"/>
          <p:cNvSpPr txBox="1"/>
          <p:nvPr/>
        </p:nvSpPr>
        <p:spPr>
          <a:xfrm>
            <a:off x="653625" y="916850"/>
            <a:ext cx="7885800" cy="492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Outliers en dos dimensiones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89" name="Google Shape;289;p53"/>
          <p:cNvSpPr txBox="1"/>
          <p:nvPr/>
        </p:nvSpPr>
        <p:spPr>
          <a:xfrm>
            <a:off x="274525" y="1932463"/>
            <a:ext cx="4484700" cy="1327500"/>
          </a:xfrm>
          <a:prstGeom prst="rect">
            <a:avLst/>
          </a:prstGeom>
          <a:noFill/>
          <a:ln>
            <a:noFill/>
          </a:ln>
        </p:spPr>
        <p:txBody>
          <a:bodyPr anchorCtr="0" anchor="ctr" bIns="91425" lIns="91425" spcFirstLastPara="1" rIns="91425" wrap="square" tIns="91425">
            <a:spAutoFit/>
          </a:bodyPr>
          <a:lstStyle/>
          <a:p>
            <a:pPr indent="-314325" lvl="0" marL="457200" marR="0" rtl="0" algn="just">
              <a:lnSpc>
                <a:spcPct val="150000"/>
              </a:lnSpc>
              <a:spcBef>
                <a:spcPts val="0"/>
              </a:spcBef>
              <a:spcAft>
                <a:spcPts val="1000"/>
              </a:spcAft>
              <a:buClr>
                <a:srgbClr val="EF89D2"/>
              </a:buClr>
              <a:buSzPts val="1350"/>
              <a:buFont typeface="DM Sans"/>
              <a:buChar char="✓"/>
            </a:pPr>
            <a:r>
              <a:rPr lang="es" sz="1350">
                <a:solidFill>
                  <a:schemeClr val="dk1"/>
                </a:solidFill>
                <a:latin typeface="DM Sans"/>
                <a:ea typeface="DM Sans"/>
                <a:cs typeface="DM Sans"/>
                <a:sym typeface="DM Sans"/>
              </a:rPr>
              <a:t>Puede parecer fácil encontrar outliers en dos dimensiones: simplemente podrían graficarse diagramas de caja y bigotes para cada una de las dos variables. </a:t>
            </a:r>
            <a:endParaRPr sz="1350">
              <a:solidFill>
                <a:srgbClr val="FFFFFF"/>
              </a:solidFill>
              <a:latin typeface="DM Sans"/>
              <a:ea typeface="DM Sans"/>
              <a:cs typeface="DM Sans"/>
              <a:sym typeface="DM Sans"/>
            </a:endParaRPr>
          </a:p>
        </p:txBody>
      </p:sp>
      <p:sp>
        <p:nvSpPr>
          <p:cNvPr id="290" name="Google Shape;290;p53"/>
          <p:cNvSpPr txBox="1"/>
          <p:nvPr/>
        </p:nvSpPr>
        <p:spPr>
          <a:xfrm>
            <a:off x="4957600" y="1883538"/>
            <a:ext cx="4350300" cy="1327500"/>
          </a:xfrm>
          <a:prstGeom prst="rect">
            <a:avLst/>
          </a:prstGeom>
          <a:no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1000"/>
              </a:spcAft>
              <a:buClr>
                <a:srgbClr val="EF89D2"/>
              </a:buClr>
              <a:buSzPts val="1350"/>
              <a:buFont typeface="Helvetica Neue Light"/>
              <a:buChar char="✓"/>
            </a:pPr>
            <a:r>
              <a:rPr lang="es" sz="1350">
                <a:solidFill>
                  <a:schemeClr val="dk1"/>
                </a:solidFill>
                <a:latin typeface="DM Sans"/>
                <a:ea typeface="DM Sans"/>
                <a:cs typeface="DM Sans"/>
                <a:sym typeface="DM Sans"/>
              </a:rPr>
              <a:t>Esto puede funcionar adecuadamente la mayoría de las veces, 👉 </a:t>
            </a:r>
            <a:r>
              <a:rPr b="1" lang="es" sz="1350">
                <a:solidFill>
                  <a:schemeClr val="dk1"/>
                </a:solidFill>
                <a:latin typeface="DM Sans"/>
                <a:ea typeface="DM Sans"/>
                <a:cs typeface="DM Sans"/>
                <a:sym typeface="DM Sans"/>
              </a:rPr>
              <a:t>pero existen distribuciones de variables que desafían este análisis.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4"/>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t/>
            </a:r>
            <a:endParaRPr sz="2000"/>
          </a:p>
        </p:txBody>
      </p:sp>
      <p:sp>
        <p:nvSpPr>
          <p:cNvPr id="296" name="Google Shape;296;p54"/>
          <p:cNvSpPr txBox="1"/>
          <p:nvPr/>
        </p:nvSpPr>
        <p:spPr>
          <a:xfrm>
            <a:off x="826050" y="730750"/>
            <a:ext cx="6780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97" name="Google Shape;297;p54"/>
          <p:cNvPicPr preferRelativeResize="0"/>
          <p:nvPr/>
        </p:nvPicPr>
        <p:blipFill>
          <a:blip r:embed="rId3">
            <a:alphaModFix/>
          </a:blip>
          <a:stretch>
            <a:fillRect/>
          </a:stretch>
        </p:blipFill>
        <p:spPr>
          <a:xfrm>
            <a:off x="583775" y="1379275"/>
            <a:ext cx="2941536" cy="2936650"/>
          </a:xfrm>
          <a:prstGeom prst="rect">
            <a:avLst/>
          </a:prstGeom>
          <a:noFill/>
          <a:ln>
            <a:noFill/>
          </a:ln>
        </p:spPr>
      </p:pic>
      <p:sp>
        <p:nvSpPr>
          <p:cNvPr id="298" name="Google Shape;298;p54"/>
          <p:cNvSpPr txBox="1"/>
          <p:nvPr/>
        </p:nvSpPr>
        <p:spPr>
          <a:xfrm>
            <a:off x="783600" y="4578650"/>
            <a:ext cx="6864900" cy="3924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 El código para este ejemplo en Python está disponible </a:t>
            </a:r>
            <a:r>
              <a:rPr lang="es" sz="1350" u="sng">
                <a:solidFill>
                  <a:srgbClr val="1155CC"/>
                </a:solidFill>
                <a:latin typeface="DM Sans"/>
                <a:ea typeface="DM Sans"/>
                <a:cs typeface="DM Sans"/>
                <a:sym typeface="DM Sans"/>
                <a:hlinkClick r:id="rId4">
                  <a:extLst>
                    <a:ext uri="{A12FA001-AC4F-418D-AE19-62706E023703}">
                      <ahyp:hlinkClr val="tx"/>
                    </a:ext>
                  </a:extLst>
                </a:hlinkClick>
              </a:rPr>
              <a:t>en este enlace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299" name="Google Shape;299;p54"/>
          <p:cNvSpPr txBox="1"/>
          <p:nvPr/>
        </p:nvSpPr>
        <p:spPr>
          <a:xfrm>
            <a:off x="3525300" y="1237900"/>
            <a:ext cx="5466900" cy="27120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000"/>
              </a:spcAft>
              <a:buNone/>
            </a:pPr>
            <a:r>
              <a:rPr lang="es" sz="1350">
                <a:solidFill>
                  <a:schemeClr val="dk1"/>
                </a:solidFill>
                <a:latin typeface="DM Sans"/>
                <a:ea typeface="DM Sans"/>
                <a:cs typeface="DM Sans"/>
                <a:sym typeface="DM Sans"/>
              </a:rPr>
              <a:t>Si vemos solamente los valores de la variable x, notamos que su diagrama de caja y bigotes horizontal tiene dos outliers en su extremo derecho, que corresponden a los dos puntos del gráfico ubicados en la parte inferior derecha. En este caso, sería conveniente analizar estos dos puntos en sus dos variables x e y para ver qué relación guardan con el resto de los datos.</a:t>
            </a:r>
            <a:endParaRPr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t/>
            </a:r>
            <a:endParaRPr sz="2000"/>
          </a:p>
        </p:txBody>
      </p:sp>
      <p:sp>
        <p:nvSpPr>
          <p:cNvPr id="305" name="Google Shape;305;p55"/>
          <p:cNvSpPr txBox="1"/>
          <p:nvPr/>
        </p:nvSpPr>
        <p:spPr>
          <a:xfrm>
            <a:off x="787925" y="761125"/>
            <a:ext cx="6780000" cy="4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Detectar e interpretar los outliers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06" name="Google Shape;306;p55"/>
          <p:cNvSpPr/>
          <p:nvPr/>
        </p:nvSpPr>
        <p:spPr>
          <a:xfrm>
            <a:off x="1966475" y="1968788"/>
            <a:ext cx="1174200" cy="11742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307" name="Google Shape;307;p55"/>
          <p:cNvPicPr preferRelativeResize="0"/>
          <p:nvPr/>
        </p:nvPicPr>
        <p:blipFill>
          <a:blip r:embed="rId3">
            <a:alphaModFix/>
          </a:blip>
          <a:stretch>
            <a:fillRect/>
          </a:stretch>
        </p:blipFill>
        <p:spPr>
          <a:xfrm>
            <a:off x="2152675" y="2155012"/>
            <a:ext cx="801800" cy="801800"/>
          </a:xfrm>
          <a:prstGeom prst="rect">
            <a:avLst/>
          </a:prstGeom>
          <a:noFill/>
          <a:ln>
            <a:noFill/>
          </a:ln>
        </p:spPr>
      </p:pic>
      <p:sp>
        <p:nvSpPr>
          <p:cNvPr id="308" name="Google Shape;308;p55"/>
          <p:cNvSpPr/>
          <p:nvPr/>
        </p:nvSpPr>
        <p:spPr>
          <a:xfrm>
            <a:off x="6021925" y="1902051"/>
            <a:ext cx="1174200" cy="11742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309" name="Google Shape;309;p55"/>
          <p:cNvPicPr preferRelativeResize="0"/>
          <p:nvPr/>
        </p:nvPicPr>
        <p:blipFill>
          <a:blip r:embed="rId4">
            <a:alphaModFix/>
          </a:blip>
          <a:stretch>
            <a:fillRect/>
          </a:stretch>
        </p:blipFill>
        <p:spPr>
          <a:xfrm>
            <a:off x="6208125" y="2088250"/>
            <a:ext cx="801800" cy="801800"/>
          </a:xfrm>
          <a:prstGeom prst="rect">
            <a:avLst/>
          </a:prstGeom>
          <a:noFill/>
          <a:ln>
            <a:noFill/>
          </a:ln>
        </p:spPr>
      </p:pic>
      <p:sp>
        <p:nvSpPr>
          <p:cNvPr id="310" name="Google Shape;310;p55"/>
          <p:cNvSpPr txBox="1"/>
          <p:nvPr/>
        </p:nvSpPr>
        <p:spPr>
          <a:xfrm>
            <a:off x="720425" y="3356350"/>
            <a:ext cx="3666300" cy="748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b="1" lang="es" sz="1350">
                <a:solidFill>
                  <a:schemeClr val="dk1"/>
                </a:solidFill>
                <a:latin typeface="DM Sans"/>
                <a:ea typeface="DM Sans"/>
                <a:cs typeface="DM Sans"/>
                <a:sym typeface="DM Sans"/>
              </a:rPr>
              <a:t>Identificar y aislar </a:t>
            </a:r>
            <a:r>
              <a:rPr lang="es" sz="1350">
                <a:solidFill>
                  <a:schemeClr val="dk1"/>
                </a:solidFill>
                <a:latin typeface="DM Sans"/>
                <a:ea typeface="DM Sans"/>
                <a:cs typeface="DM Sans"/>
                <a:sym typeface="DM Sans"/>
              </a:rPr>
              <a:t>los puntos que tienen cualidades de outliers</a:t>
            </a:r>
            <a:endParaRPr sz="1350">
              <a:latin typeface="DM Sans"/>
              <a:ea typeface="DM Sans"/>
              <a:cs typeface="DM Sans"/>
              <a:sym typeface="DM Sans"/>
            </a:endParaRPr>
          </a:p>
        </p:txBody>
      </p:sp>
      <p:sp>
        <p:nvSpPr>
          <p:cNvPr id="311" name="Google Shape;311;p55"/>
          <p:cNvSpPr txBox="1"/>
          <p:nvPr/>
        </p:nvSpPr>
        <p:spPr>
          <a:xfrm>
            <a:off x="5147675" y="3356350"/>
            <a:ext cx="3666300" cy="748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000"/>
              </a:spcAft>
              <a:buNone/>
            </a:pPr>
            <a:r>
              <a:rPr b="1" lang="es" sz="1350">
                <a:solidFill>
                  <a:schemeClr val="dk1"/>
                </a:solidFill>
                <a:latin typeface="DM Sans"/>
                <a:ea typeface="DM Sans"/>
                <a:cs typeface="DM Sans"/>
                <a:sym typeface="DM Sans"/>
              </a:rPr>
              <a:t>Tratar de interpretar qué representan esos outliers</a:t>
            </a:r>
            <a:r>
              <a:rPr lang="es" sz="1350">
                <a:solidFill>
                  <a:schemeClr val="dk1"/>
                </a:solidFill>
                <a:latin typeface="DM Sans"/>
                <a:ea typeface="DM Sans"/>
                <a:cs typeface="DM Sans"/>
                <a:sym typeface="DM Sans"/>
              </a:rPr>
              <a:t> para el resto de los datos</a:t>
            </a:r>
            <a:endParaRPr sz="1350">
              <a:latin typeface="DM Sans"/>
              <a:ea typeface="DM Sans"/>
              <a:cs typeface="DM Sans"/>
              <a:sym typeface="DM Sans"/>
            </a:endParaRPr>
          </a:p>
        </p:txBody>
      </p:sp>
      <p:sp>
        <p:nvSpPr>
          <p:cNvPr id="312" name="Google Shape;312;p55"/>
          <p:cNvSpPr txBox="1"/>
          <p:nvPr/>
        </p:nvSpPr>
        <p:spPr>
          <a:xfrm>
            <a:off x="1476000" y="4486950"/>
            <a:ext cx="6048000" cy="392400"/>
          </a:xfrm>
          <a:prstGeom prst="rect">
            <a:avLst/>
          </a:prstGeom>
          <a:noFill/>
          <a:ln>
            <a:noFill/>
          </a:ln>
        </p:spPr>
        <p:txBody>
          <a:bodyPr anchorCtr="0" anchor="ctr" bIns="91425" lIns="91425" spcFirstLastPara="1" rIns="91425" wrap="square" tIns="91425">
            <a:spAutoFit/>
          </a:bodyPr>
          <a:lstStyle/>
          <a:p>
            <a:pPr indent="0" lvl="0" marL="0" marR="0" rtl="0" algn="l">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 ¡Esta última tarea es más subjetiva y requiere de un experto!</a:t>
            </a:r>
            <a:endParaRPr sz="135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6"/>
          <p:cNvSpPr txBox="1"/>
          <p:nvPr/>
        </p:nvSpPr>
        <p:spPr>
          <a:xfrm>
            <a:off x="395875" y="670075"/>
            <a:ext cx="5304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800">
                <a:solidFill>
                  <a:schemeClr val="dk1"/>
                </a:solidFill>
                <a:latin typeface="DM Sans"/>
                <a:ea typeface="DM Sans"/>
                <a:cs typeface="DM Sans"/>
                <a:sym typeface="DM Sans"/>
              </a:rPr>
              <a:t>La Importancia de graficar los datos</a:t>
            </a:r>
            <a:endParaRPr b="1" sz="3800">
              <a:solidFill>
                <a:schemeClr val="dk1"/>
              </a:solidFill>
              <a:latin typeface="DM Sans"/>
              <a:ea typeface="DM Sans"/>
              <a:cs typeface="DM Sans"/>
              <a:sym typeface="DM Sans"/>
            </a:endParaRPr>
          </a:p>
        </p:txBody>
      </p:sp>
      <p:sp>
        <p:nvSpPr>
          <p:cNvPr id="318" name="Google Shape;318;p56"/>
          <p:cNvSpPr txBox="1"/>
          <p:nvPr/>
        </p:nvSpPr>
        <p:spPr>
          <a:xfrm>
            <a:off x="693300" y="2146100"/>
            <a:ext cx="4063200" cy="241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No podemos dejar de destacar de la manera que sea posible de acuerdo a las características del caso en particular,</a:t>
            </a:r>
            <a:r>
              <a:rPr lang="es" sz="1350">
                <a:solidFill>
                  <a:schemeClr val="dk1"/>
                </a:solidFill>
                <a:latin typeface="DM Sans"/>
                <a:ea typeface="DM Sans"/>
                <a:cs typeface="DM Sans"/>
                <a:sym typeface="DM Sans"/>
              </a:rPr>
              <a:t> para poder </a:t>
            </a:r>
            <a:r>
              <a:rPr b="1" lang="es" sz="1350">
                <a:solidFill>
                  <a:schemeClr val="dk1"/>
                </a:solidFill>
                <a:latin typeface="DM Sans"/>
                <a:ea typeface="DM Sans"/>
                <a:cs typeface="DM Sans"/>
                <a:sym typeface="DM Sans"/>
              </a:rPr>
              <a:t>analizar sus relaciones y verificar si existen outliers o situaciones particulares</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319" name="Google Shape;319;p56"/>
          <p:cNvPicPr preferRelativeResize="0"/>
          <p:nvPr/>
        </p:nvPicPr>
        <p:blipFill>
          <a:blip r:embed="rId3">
            <a:alphaModFix/>
          </a:blip>
          <a:stretch>
            <a:fillRect/>
          </a:stretch>
        </p:blipFill>
        <p:spPr>
          <a:xfrm>
            <a:off x="4664325" y="806428"/>
            <a:ext cx="4128450" cy="39844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9" name="Google Shape;99;p3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00" name="Google Shape;100;p3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325" name="Google Shape;325;p57"/>
          <p:cNvSpPr txBox="1"/>
          <p:nvPr/>
        </p:nvSpPr>
        <p:spPr>
          <a:xfrm>
            <a:off x="457725" y="2211625"/>
            <a:ext cx="2653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claro que los cuatro casos muestran conjuntos de datos diferentes. 🧐 Observemos las salidas de Python para los cuatro datasets: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26" name="Google Shape;326;p5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graphicFrame>
        <p:nvGraphicFramePr>
          <p:cNvPr id="327" name="Google Shape;327;p57"/>
          <p:cNvGraphicFramePr/>
          <p:nvPr/>
        </p:nvGraphicFramePr>
        <p:xfrm>
          <a:off x="3238250" y="530250"/>
          <a:ext cx="3000000" cy="3000000"/>
        </p:xfrm>
        <a:graphic>
          <a:graphicData uri="http://schemas.openxmlformats.org/drawingml/2006/table">
            <a:tbl>
              <a:tblPr>
                <a:noFill/>
                <a:tableStyleId>{E03A58DA-AB6A-4237-87E8-2F5BFB17ED84}</a:tableStyleId>
              </a:tblPr>
              <a:tblGrid>
                <a:gridCol w="5609300"/>
              </a:tblGrid>
              <a:tr h="3763475">
                <a:tc>
                  <a:txBody>
                    <a:bodyPr/>
                    <a:lstStyle/>
                    <a:p>
                      <a:pPr indent="0" lvl="0" marL="0" rtl="0" algn="l">
                        <a:lnSpc>
                          <a:spcPct val="115000"/>
                        </a:lnSpc>
                        <a:spcBef>
                          <a:spcPts val="0"/>
                        </a:spcBef>
                        <a:spcAft>
                          <a:spcPts val="0"/>
                        </a:spcAft>
                        <a:buNone/>
                      </a:pPr>
                      <a:r>
                        <a:rPr lang="es" sz="1100">
                          <a:solidFill>
                            <a:srgbClr val="FFFFFF"/>
                          </a:solidFill>
                          <a:highlight>
                            <a:srgbClr val="333333"/>
                          </a:highlight>
                          <a:latin typeface="Consolas"/>
                          <a:ea typeface="Consolas"/>
                          <a:cs typeface="Consolas"/>
                          <a:sym typeface="Consolas"/>
                        </a:rPr>
                        <a:t>Coeficiente de correlación para:</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 </a:t>
                      </a:r>
                      <a:r>
                        <a:rPr lang="es" sz="1100">
                          <a:solidFill>
                            <a:srgbClr val="D36363"/>
                          </a:solidFill>
                          <a:highlight>
                            <a:srgbClr val="333333"/>
                          </a:highlight>
                          <a:latin typeface="Consolas"/>
                          <a:ea typeface="Consolas"/>
                          <a:cs typeface="Consolas"/>
                          <a:sym typeface="Consolas"/>
                        </a:rPr>
                        <a:t>0.81642051634484</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II: </a:t>
                      </a:r>
                      <a:r>
                        <a:rPr lang="es" sz="1100">
                          <a:solidFill>
                            <a:srgbClr val="D36363"/>
                          </a:solidFill>
                          <a:highlight>
                            <a:srgbClr val="333333"/>
                          </a:highlight>
                          <a:latin typeface="Consolas"/>
                          <a:ea typeface="Consolas"/>
                          <a:cs typeface="Consolas"/>
                          <a:sym typeface="Consolas"/>
                        </a:rPr>
                        <a:t>0.8162365060002428</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III: </a:t>
                      </a:r>
                      <a:r>
                        <a:rPr lang="es" sz="1100">
                          <a:solidFill>
                            <a:srgbClr val="D36363"/>
                          </a:solidFill>
                          <a:highlight>
                            <a:srgbClr val="333333"/>
                          </a:highlight>
                          <a:latin typeface="Consolas"/>
                          <a:ea typeface="Consolas"/>
                          <a:cs typeface="Consolas"/>
                          <a:sym typeface="Consolas"/>
                        </a:rPr>
                        <a:t>0.8162867394895984</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IV: </a:t>
                      </a:r>
                      <a:r>
                        <a:rPr lang="es" sz="1100">
                          <a:solidFill>
                            <a:srgbClr val="D36363"/>
                          </a:solidFill>
                          <a:highlight>
                            <a:srgbClr val="333333"/>
                          </a:highlight>
                          <a:latin typeface="Consolas"/>
                          <a:ea typeface="Consolas"/>
                          <a:cs typeface="Consolas"/>
                          <a:sym typeface="Consolas"/>
                        </a:rPr>
                        <a:t>0.8165214368885028</a:t>
                      </a:r>
                      <a:br>
                        <a:rPr lang="es" sz="1100">
                          <a:solidFill>
                            <a:srgbClr val="FFFFFF"/>
                          </a:solidFill>
                          <a:highlight>
                            <a:srgbClr val="333333"/>
                          </a:highlight>
                          <a:latin typeface="Consolas"/>
                          <a:ea typeface="Consolas"/>
                          <a:cs typeface="Consolas"/>
                          <a:sym typeface="Consolas"/>
                        </a:rPr>
                      </a:br>
                      <a:br>
                        <a:rPr lang="es" sz="1100">
                          <a:solidFill>
                            <a:srgbClr val="FFFFFF"/>
                          </a:solidFill>
                          <a:highlight>
                            <a:srgbClr val="333333"/>
                          </a:highlight>
                          <a:latin typeface="Consolas"/>
                          <a:ea typeface="Consolas"/>
                          <a:cs typeface="Consolas"/>
                          <a:sym typeface="Consolas"/>
                        </a:rPr>
                      </a:b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(Promedio de los valores de x, promedio de los valores de y) para:</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 (</a:t>
                      </a:r>
                      <a:r>
                        <a:rPr lang="es" sz="1100">
                          <a:solidFill>
                            <a:srgbClr val="D36363"/>
                          </a:solidFill>
                          <a:highlight>
                            <a:srgbClr val="333333"/>
                          </a:highlight>
                          <a:latin typeface="Consolas"/>
                          <a:ea typeface="Consolas"/>
                          <a:cs typeface="Consolas"/>
                          <a:sym typeface="Consolas"/>
                        </a:rPr>
                        <a:t>9.0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7.5</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II: (</a:t>
                      </a:r>
                      <a:r>
                        <a:rPr lang="es" sz="1100">
                          <a:solidFill>
                            <a:srgbClr val="D36363"/>
                          </a:solidFill>
                          <a:highlight>
                            <a:srgbClr val="333333"/>
                          </a:highlight>
                          <a:latin typeface="Consolas"/>
                          <a:ea typeface="Consolas"/>
                          <a:cs typeface="Consolas"/>
                          <a:sym typeface="Consolas"/>
                        </a:rPr>
                        <a:t>9.0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7.5</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III: (</a:t>
                      </a:r>
                      <a:r>
                        <a:rPr lang="es" sz="1100">
                          <a:solidFill>
                            <a:srgbClr val="D36363"/>
                          </a:solidFill>
                          <a:highlight>
                            <a:srgbClr val="333333"/>
                          </a:highlight>
                          <a:latin typeface="Consolas"/>
                          <a:ea typeface="Consolas"/>
                          <a:cs typeface="Consolas"/>
                          <a:sym typeface="Consolas"/>
                        </a:rPr>
                        <a:t>9.0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7.5</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IV: (</a:t>
                      </a:r>
                      <a:r>
                        <a:rPr lang="es" sz="1100">
                          <a:solidFill>
                            <a:srgbClr val="D36363"/>
                          </a:solidFill>
                          <a:highlight>
                            <a:srgbClr val="333333"/>
                          </a:highlight>
                          <a:latin typeface="Consolas"/>
                          <a:ea typeface="Consolas"/>
                          <a:cs typeface="Consolas"/>
                          <a:sym typeface="Consolas"/>
                        </a:rPr>
                        <a:t>9.0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7.5</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br>
                        <a:rPr lang="es" sz="1100">
                          <a:solidFill>
                            <a:srgbClr val="FFFFFF"/>
                          </a:solidFill>
                          <a:highlight>
                            <a:srgbClr val="333333"/>
                          </a:highlight>
                          <a:latin typeface="Consolas"/>
                          <a:ea typeface="Consolas"/>
                          <a:cs typeface="Consolas"/>
                          <a:sym typeface="Consolas"/>
                        </a:rPr>
                      </a:b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(Varianza de los valores de x, varianza de los valores de y) para:</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 (</a:t>
                      </a:r>
                      <a:r>
                        <a:rPr lang="es" sz="1100">
                          <a:solidFill>
                            <a:srgbClr val="D36363"/>
                          </a:solidFill>
                          <a:highlight>
                            <a:srgbClr val="333333"/>
                          </a:highlight>
                          <a:latin typeface="Consolas"/>
                          <a:ea typeface="Consolas"/>
                          <a:cs typeface="Consolas"/>
                          <a:sym typeface="Consolas"/>
                        </a:rPr>
                        <a:t>11.0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4.13</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II: (</a:t>
                      </a:r>
                      <a:r>
                        <a:rPr lang="es" sz="1100">
                          <a:solidFill>
                            <a:srgbClr val="D36363"/>
                          </a:solidFill>
                          <a:highlight>
                            <a:srgbClr val="333333"/>
                          </a:highlight>
                          <a:latin typeface="Consolas"/>
                          <a:ea typeface="Consolas"/>
                          <a:cs typeface="Consolas"/>
                          <a:sym typeface="Consolas"/>
                        </a:rPr>
                        <a:t>11.0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4.13</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III: (</a:t>
                      </a:r>
                      <a:r>
                        <a:rPr lang="es" sz="1100">
                          <a:solidFill>
                            <a:srgbClr val="D36363"/>
                          </a:solidFill>
                          <a:highlight>
                            <a:srgbClr val="333333"/>
                          </a:highlight>
                          <a:latin typeface="Consolas"/>
                          <a:ea typeface="Consolas"/>
                          <a:cs typeface="Consolas"/>
                          <a:sym typeface="Consolas"/>
                        </a:rPr>
                        <a:t>11.0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4.12</a:t>
                      </a:r>
                      <a:r>
                        <a:rPr lang="es" sz="1100">
                          <a:solidFill>
                            <a:srgbClr val="FFFFFF"/>
                          </a:solidFill>
                          <a:highlight>
                            <a:srgbClr val="333333"/>
                          </a:highlight>
                          <a:latin typeface="Consolas"/>
                          <a:ea typeface="Consolas"/>
                          <a:cs typeface="Consolas"/>
                          <a:sym typeface="Consolas"/>
                        </a:rPr>
                        <a:t>)</a:t>
                      </a:r>
                      <a:br>
                        <a:rPr lang="es" sz="1100">
                          <a:solidFill>
                            <a:srgbClr val="FFFFFF"/>
                          </a:solidFill>
                          <a:highlight>
                            <a:srgbClr val="333333"/>
                          </a:highlight>
                          <a:latin typeface="Consolas"/>
                          <a:ea typeface="Consolas"/>
                          <a:cs typeface="Consolas"/>
                          <a:sym typeface="Consolas"/>
                        </a:rPr>
                      </a:br>
                      <a:r>
                        <a:rPr lang="es" sz="1100">
                          <a:solidFill>
                            <a:srgbClr val="FFFFFF"/>
                          </a:solidFill>
                          <a:highlight>
                            <a:srgbClr val="333333"/>
                          </a:highlight>
                          <a:latin typeface="Consolas"/>
                          <a:ea typeface="Consolas"/>
                          <a:cs typeface="Consolas"/>
                          <a:sym typeface="Consolas"/>
                        </a:rPr>
                        <a:t>Dataset IV: (</a:t>
                      </a:r>
                      <a:r>
                        <a:rPr lang="es" sz="1100">
                          <a:solidFill>
                            <a:srgbClr val="D36363"/>
                          </a:solidFill>
                          <a:highlight>
                            <a:srgbClr val="333333"/>
                          </a:highlight>
                          <a:latin typeface="Consolas"/>
                          <a:ea typeface="Consolas"/>
                          <a:cs typeface="Consolas"/>
                          <a:sym typeface="Consolas"/>
                        </a:rPr>
                        <a:t>11.0</a:t>
                      </a:r>
                      <a:r>
                        <a:rPr lang="es" sz="1100">
                          <a:solidFill>
                            <a:srgbClr val="FFFFFF"/>
                          </a:solidFill>
                          <a:highlight>
                            <a:srgbClr val="333333"/>
                          </a:highlight>
                          <a:latin typeface="Consolas"/>
                          <a:ea typeface="Consolas"/>
                          <a:cs typeface="Consolas"/>
                          <a:sym typeface="Consolas"/>
                        </a:rPr>
                        <a:t>, </a:t>
                      </a:r>
                      <a:r>
                        <a:rPr lang="es" sz="1100">
                          <a:solidFill>
                            <a:srgbClr val="D36363"/>
                          </a:solidFill>
                          <a:highlight>
                            <a:srgbClr val="333333"/>
                          </a:highlight>
                          <a:latin typeface="Consolas"/>
                          <a:ea typeface="Consolas"/>
                          <a:cs typeface="Consolas"/>
                          <a:sym typeface="Consolas"/>
                        </a:rPr>
                        <a:t>4.12</a:t>
                      </a:r>
                      <a:r>
                        <a:rPr lang="es" sz="1100">
                          <a:solidFill>
                            <a:srgbClr val="FFFFFF"/>
                          </a:solidFill>
                          <a:highlight>
                            <a:srgbClr val="333333"/>
                          </a:highlight>
                          <a:latin typeface="Consolas"/>
                          <a:ea typeface="Consolas"/>
                          <a:cs typeface="Consolas"/>
                          <a:sym typeface="Consolas"/>
                        </a:rPr>
                        <a:t>)</a:t>
                      </a:r>
                      <a:endParaRPr sz="1100">
                        <a:latin typeface="Helvetica Neue Light"/>
                        <a:ea typeface="Helvetica Neue Light"/>
                        <a:cs typeface="Helvetica Neue Light"/>
                        <a:sym typeface="Helvetica Neue Light"/>
                      </a:endParaRPr>
                    </a:p>
                  </a:txBody>
                  <a:tcPr marT="63500" marB="63500" marR="63500" marL="635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333333"/>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8"/>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t/>
            </a:r>
            <a:endParaRPr sz="2000"/>
          </a:p>
        </p:txBody>
      </p:sp>
      <p:sp>
        <p:nvSpPr>
          <p:cNvPr id="333" name="Google Shape;333;p58"/>
          <p:cNvSpPr txBox="1"/>
          <p:nvPr/>
        </p:nvSpPr>
        <p:spPr>
          <a:xfrm>
            <a:off x="676375" y="916850"/>
            <a:ext cx="6780000" cy="492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800">
                <a:solidFill>
                  <a:schemeClr val="dk1"/>
                </a:solidFill>
                <a:latin typeface="DM Sans"/>
                <a:ea typeface="DM Sans"/>
                <a:cs typeface="DM Sans"/>
                <a:sym typeface="DM Sans"/>
              </a:rPr>
              <a:t>“El cuarteto de anscombe”</a:t>
            </a:r>
            <a:endParaRPr b="1" sz="38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800">
              <a:solidFill>
                <a:schemeClr val="dk1"/>
              </a:solidFill>
              <a:latin typeface="DM Sans"/>
              <a:ea typeface="DM Sans"/>
              <a:cs typeface="DM Sans"/>
              <a:sym typeface="DM Sans"/>
            </a:endParaRPr>
          </a:p>
        </p:txBody>
      </p:sp>
      <p:sp>
        <p:nvSpPr>
          <p:cNvPr id="334" name="Google Shape;334;p58"/>
          <p:cNvSpPr txBox="1"/>
          <p:nvPr/>
        </p:nvSpPr>
        <p:spPr>
          <a:xfrm>
            <a:off x="676375" y="1954950"/>
            <a:ext cx="38163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Por extraño que parezca, los cuatro conjuntos de datos tienen casi el mismo coeficiente de correlación, el mismo promedio para x, el mismo promedio para y, y análogamente con las varianzas de ambas variables.</a:t>
            </a:r>
            <a:endParaRPr sz="1350">
              <a:solidFill>
                <a:schemeClr val="dk1"/>
              </a:solidFill>
              <a:latin typeface="DM Sans"/>
              <a:ea typeface="DM Sans"/>
              <a:cs typeface="DM Sans"/>
              <a:sym typeface="DM Sans"/>
            </a:endParaRPr>
          </a:p>
        </p:txBody>
      </p:sp>
      <p:pic>
        <p:nvPicPr>
          <p:cNvPr id="335" name="Google Shape;335;p58"/>
          <p:cNvPicPr preferRelativeResize="0"/>
          <p:nvPr/>
        </p:nvPicPr>
        <p:blipFill>
          <a:blip r:embed="rId3">
            <a:alphaModFix/>
          </a:blip>
          <a:stretch>
            <a:fillRect/>
          </a:stretch>
        </p:blipFill>
        <p:spPr>
          <a:xfrm>
            <a:off x="4492675" y="1586850"/>
            <a:ext cx="4346524" cy="28976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59"/>
          <p:cNvGrpSpPr/>
          <p:nvPr/>
        </p:nvGrpSpPr>
        <p:grpSpPr>
          <a:xfrm>
            <a:off x="457338" y="468286"/>
            <a:ext cx="431100" cy="431100"/>
            <a:chOff x="4616400" y="1950761"/>
            <a:chExt cx="431100" cy="431100"/>
          </a:xfrm>
        </p:grpSpPr>
        <p:sp>
          <p:nvSpPr>
            <p:cNvPr id="341" name="Google Shape;341;p5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5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43" name="Google Shape;343;p59"/>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¡No estamos exentos de encontrarnos con casos similares, por lo que debemos estar atentos a los indicadores estadísticos utilizados, </a:t>
            </a:r>
            <a:r>
              <a:rPr b="1" lang="es" sz="2500">
                <a:solidFill>
                  <a:srgbClr val="EAFF6A"/>
                </a:solidFill>
                <a:latin typeface="DM Sans"/>
                <a:ea typeface="DM Sans"/>
                <a:cs typeface="DM Sans"/>
                <a:sym typeface="DM Sans"/>
              </a:rPr>
              <a:t>las distribuciones de los datos y los gráficos correspondientes, todo en conjunto!</a:t>
            </a:r>
            <a:endParaRPr b="1" sz="2500">
              <a:solidFill>
                <a:srgbClr val="EAFF6A"/>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344" name="Google Shape;344;p5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tener en cuenta</a:t>
            </a:r>
            <a:endParaRPr b="1" sz="4000">
              <a:solidFill>
                <a:srgbClr val="EAFF6A"/>
              </a:solidFill>
              <a:latin typeface="DM Sans"/>
              <a:ea typeface="DM Sans"/>
              <a:cs typeface="DM Sans"/>
              <a:sym typeface="DM Sans"/>
            </a:endParaRPr>
          </a:p>
        </p:txBody>
      </p:sp>
      <p:sp>
        <p:nvSpPr>
          <p:cNvPr id="345" name="Google Shape;345;p5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nvSpPr>
        <p:spPr>
          <a:xfrm>
            <a:off x="111800" y="346425"/>
            <a:ext cx="10464000" cy="417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200">
                <a:solidFill>
                  <a:schemeClr val="dk1"/>
                </a:solidFill>
                <a:latin typeface="DM Sans"/>
                <a:ea typeface="DM Sans"/>
                <a:cs typeface="DM Sans"/>
                <a:sym typeface="DM Sans"/>
              </a:rPr>
              <a:t>4.    </a:t>
            </a:r>
            <a:r>
              <a:rPr b="1" lang="es" sz="3200">
                <a:solidFill>
                  <a:schemeClr val="dk1"/>
                </a:solidFill>
                <a:latin typeface="DM Sans"/>
                <a:ea typeface="DM Sans"/>
                <a:cs typeface="DM Sans"/>
                <a:sym typeface="DM Sans"/>
              </a:rPr>
              <a:t>Método Distancia Media (Multivariada)</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p:txBody>
      </p:sp>
      <p:sp>
        <p:nvSpPr>
          <p:cNvPr id="351" name="Google Shape;351;p60"/>
          <p:cNvSpPr txBox="1"/>
          <p:nvPr/>
        </p:nvSpPr>
        <p:spPr>
          <a:xfrm>
            <a:off x="111800" y="981625"/>
            <a:ext cx="4552500" cy="34170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Extraer columnas de interes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data_multiple=datos_z.drop</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columns=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'Open_x'</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'Fecha'</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data_multiple.head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Funcion</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def</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outlier_euclideano_d</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x</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cutoff</a:t>
            </a:r>
            <a:r>
              <a:rPr lang="es" sz="1050">
                <a:solidFill>
                  <a:srgbClr val="D4D4D4"/>
                </a:solidFill>
                <a:highlight>
                  <a:srgbClr val="1E1E1E"/>
                </a:highlight>
                <a:latin typeface="Courier New"/>
                <a:ea typeface="Courier New"/>
                <a:cs typeface="Courier New"/>
                <a:sym typeface="Courier New"/>
              </a:rPr>
              <a:t>)</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x: dataframe con valors numericos normalizados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result_ = pd.Series</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a:t>
            </a:r>
            <a:r>
              <a:rPr lang="es" sz="1050">
                <a:solidFill>
                  <a:srgbClr val="DCDCAA"/>
                </a:solidFill>
                <a:highlight>
                  <a:srgbClr val="1E1E1E"/>
                </a:highlight>
                <a:latin typeface="Courier New"/>
                <a:ea typeface="Courier New"/>
                <a:cs typeface="Courier New"/>
                <a:sym typeface="Courier New"/>
              </a:rPr>
              <a:t>len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x.iloc</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data_mean = x.mean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media de los datos_</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dist = np.sqrt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np.</a:t>
            </a:r>
            <a:r>
              <a:rPr lang="es" sz="1050">
                <a:solidFill>
                  <a:srgbClr val="DCDCAA"/>
                </a:solidFill>
                <a:highlight>
                  <a:srgbClr val="1E1E1E"/>
                </a:highlight>
                <a:latin typeface="Courier New"/>
                <a:ea typeface="Courier New"/>
                <a:cs typeface="Courier New"/>
                <a:sym typeface="Courier New"/>
              </a:rPr>
              <a:t>sum</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x-data_mean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axis=</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#Distancia euclideana</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dist_mean = dist.mean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#media de las distancia</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dist_zscore = np.</a:t>
            </a:r>
            <a:r>
              <a:rPr lang="es" sz="1050">
                <a:solidFill>
                  <a:srgbClr val="DCDCAA"/>
                </a:solidFill>
                <a:highlight>
                  <a:srgbClr val="1E1E1E"/>
                </a:highlight>
                <a:latin typeface="Courier New"/>
                <a:ea typeface="Courier New"/>
                <a:cs typeface="Courier New"/>
                <a:sym typeface="Courier New"/>
              </a:rPr>
              <a:t>abs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dist - dist_mean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dist.std</a:t>
            </a:r>
            <a:r>
              <a:rPr lang="es" sz="1050">
                <a:solidFill>
                  <a:srgbClr val="DCDCDC"/>
                </a:solidFill>
                <a:highlight>
                  <a:srgbClr val="1E1E1E"/>
                </a:highlight>
                <a:latin typeface="Courier New"/>
                <a:ea typeface="Courier New"/>
                <a:cs typeface="Courier New"/>
                <a:sym typeface="Courier New"/>
              </a:rPr>
              <a:t>())</a:t>
            </a:r>
            <a:r>
              <a:rPr lang="es" sz="1050">
                <a:solidFill>
                  <a:srgbClr val="6AA94F"/>
                </a:solidFill>
                <a:highlight>
                  <a:srgbClr val="1E1E1E"/>
                </a:highlight>
                <a:latin typeface="Courier New"/>
                <a:ea typeface="Courier New"/>
                <a:cs typeface="Courier New"/>
                <a:sym typeface="Courier New"/>
              </a:rPr>
              <a:t>#z-score para las distancias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result_</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dist_zscore &gt; </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1</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result_</a:t>
            </a:r>
            <a:endParaRPr sz="1050">
              <a:solidFill>
                <a:srgbClr val="6AA94F"/>
              </a:solidFill>
              <a:highlight>
                <a:srgbClr val="1E1E1E"/>
              </a:highlight>
              <a:latin typeface="Courier New"/>
              <a:ea typeface="Courier New"/>
              <a:cs typeface="Courier New"/>
              <a:sym typeface="Courier New"/>
            </a:endParaRPr>
          </a:p>
        </p:txBody>
      </p:sp>
      <p:sp>
        <p:nvSpPr>
          <p:cNvPr id="352" name="Google Shape;352;p60"/>
          <p:cNvSpPr txBox="1"/>
          <p:nvPr/>
        </p:nvSpPr>
        <p:spPr>
          <a:xfrm>
            <a:off x="4664300" y="202381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sp>
        <p:nvSpPr>
          <p:cNvPr id="353" name="Google Shape;353;p60"/>
          <p:cNvSpPr txBox="1"/>
          <p:nvPr/>
        </p:nvSpPr>
        <p:spPr>
          <a:xfrm>
            <a:off x="5163750" y="1698150"/>
            <a:ext cx="3590700" cy="16623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Crear una copia de los datos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euc_d = data_multiple.copy</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euc_d.head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Aplicar la funcion</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euc_d</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=outlier_euclideano_d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euc_d</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euc_d.head</a:t>
            </a:r>
            <a:r>
              <a:rPr lang="es" sz="1050">
                <a:solidFill>
                  <a:srgbClr val="DCDCDC"/>
                </a:solidFill>
                <a:highlight>
                  <a:srgbClr val="1E1E1E"/>
                </a:highlight>
                <a:latin typeface="Courier New"/>
                <a:ea typeface="Courier New"/>
                <a:cs typeface="Courier New"/>
                <a:sym typeface="Courier New"/>
              </a:rPr>
              <a:t>()</a:t>
            </a:r>
            <a:endParaRPr sz="1050">
              <a:solidFill>
                <a:srgbClr val="6AA94F"/>
              </a:solidFill>
              <a:highlight>
                <a:srgbClr val="1E1E1E"/>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nvSpPr>
        <p:spPr>
          <a:xfrm>
            <a:off x="561150" y="171825"/>
            <a:ext cx="6308100" cy="40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200">
                <a:solidFill>
                  <a:schemeClr val="dk1"/>
                </a:solidFill>
                <a:latin typeface="DM Sans"/>
                <a:ea typeface="DM Sans"/>
                <a:cs typeface="DM Sans"/>
                <a:sym typeface="DM Sans"/>
              </a:rPr>
              <a:t>Ejemplo</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p:txBody>
      </p:sp>
      <p:pic>
        <p:nvPicPr>
          <p:cNvPr id="359" name="Google Shape;35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0" name="Google Shape;360;p61"/>
          <p:cNvSpPr txBox="1"/>
          <p:nvPr/>
        </p:nvSpPr>
        <p:spPr>
          <a:xfrm>
            <a:off x="111825" y="744400"/>
            <a:ext cx="4953300" cy="42945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plt.figure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figsize=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15</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14</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CE9178"/>
                </a:solidFill>
                <a:highlight>
                  <a:srgbClr val="1E1E1E"/>
                </a:highlight>
                <a:latin typeface="Courier New"/>
                <a:ea typeface="Courier New"/>
                <a:cs typeface="Courier New"/>
                <a:sym typeface="Courier New"/>
              </a:rPr>
              <a:t>"High"</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data=euc_d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hue=</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palette=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CE9178"/>
                </a:solidFill>
                <a:highlight>
                  <a:srgbClr val="1E1E1E"/>
                </a:highlight>
                <a:latin typeface="Courier New"/>
                <a:ea typeface="Courier New"/>
                <a:cs typeface="Courier New"/>
                <a:sym typeface="Courier New"/>
              </a:rPr>
              <a:t>"Low"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data=euc_d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hue=</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palette=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CE9178"/>
                </a:solidFill>
                <a:highlight>
                  <a:srgbClr val="1E1E1E"/>
                </a:highlight>
                <a:latin typeface="Courier New"/>
                <a:ea typeface="Courier New"/>
                <a:cs typeface="Courier New"/>
                <a:sym typeface="Courier New"/>
              </a:rPr>
              <a:t>"Close"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data=euc_d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hue=</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palette=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4</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CE9178"/>
                </a:solidFill>
                <a:highlight>
                  <a:srgbClr val="1E1E1E"/>
                </a:highlight>
                <a:latin typeface="Courier New"/>
                <a:ea typeface="Courier New"/>
                <a:cs typeface="Courier New"/>
                <a:sym typeface="Courier New"/>
              </a:rPr>
              <a:t>"Adj 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data=euc_d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hue=</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palette=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5</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CE9178"/>
                </a:solidFill>
                <a:highlight>
                  <a:srgbClr val="1E1E1E"/>
                </a:highlight>
                <a:latin typeface="Courier New"/>
                <a:ea typeface="Courier New"/>
                <a:cs typeface="Courier New"/>
                <a:sym typeface="Courier New"/>
              </a:rPr>
              <a:t>"Volume_Millions"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data=euc_d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hue=</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palette=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plt.subplot</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6</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CE9178"/>
                </a:solidFill>
                <a:highlight>
                  <a:srgbClr val="1E1E1E"/>
                </a:highlight>
                <a:latin typeface="Courier New"/>
                <a:ea typeface="Courier New"/>
                <a:cs typeface="Courier New"/>
                <a:sym typeface="Courier New"/>
              </a:rPr>
              <a:t>"VolStat"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data=euc_d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hue=</a:t>
            </a:r>
            <a:r>
              <a:rPr lang="es" sz="1050">
                <a:solidFill>
                  <a:srgbClr val="CE9178"/>
                </a:solidFill>
                <a:highlight>
                  <a:srgbClr val="1E1E1E"/>
                </a:highlight>
                <a:latin typeface="Courier New"/>
                <a:ea typeface="Courier New"/>
                <a:cs typeface="Courier New"/>
                <a:sym typeface="Courier New"/>
              </a:rPr>
              <a:t>"outlier"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palette=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6AA94F"/>
              </a:solidFill>
              <a:highlight>
                <a:srgbClr val="1E1E1E"/>
              </a:highlight>
              <a:latin typeface="Courier New"/>
              <a:ea typeface="Courier New"/>
              <a:cs typeface="Courier New"/>
              <a:sym typeface="Courier New"/>
            </a:endParaRPr>
          </a:p>
        </p:txBody>
      </p:sp>
      <p:sp>
        <p:nvSpPr>
          <p:cNvPr id="361" name="Google Shape;361;p61"/>
          <p:cNvSpPr txBox="1"/>
          <p:nvPr/>
        </p:nvSpPr>
        <p:spPr>
          <a:xfrm>
            <a:off x="5065125" y="1938238"/>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pic>
        <p:nvPicPr>
          <p:cNvPr id="362" name="Google Shape;362;p61"/>
          <p:cNvPicPr preferRelativeResize="0"/>
          <p:nvPr/>
        </p:nvPicPr>
        <p:blipFill>
          <a:blip r:embed="rId4">
            <a:alphaModFix/>
          </a:blip>
          <a:stretch>
            <a:fillRect/>
          </a:stretch>
        </p:blipFill>
        <p:spPr>
          <a:xfrm>
            <a:off x="5404725" y="929350"/>
            <a:ext cx="3586875" cy="34157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2"/>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t/>
            </a:r>
            <a:endParaRPr sz="2000"/>
          </a:p>
        </p:txBody>
      </p:sp>
      <p:sp>
        <p:nvSpPr>
          <p:cNvPr id="368" name="Google Shape;368;p62"/>
          <p:cNvSpPr txBox="1"/>
          <p:nvPr/>
        </p:nvSpPr>
        <p:spPr>
          <a:xfrm>
            <a:off x="498825" y="1045125"/>
            <a:ext cx="5944200" cy="923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200">
                <a:solidFill>
                  <a:schemeClr val="dk1"/>
                </a:solidFill>
                <a:latin typeface="DM Sans"/>
                <a:ea typeface="DM Sans"/>
                <a:cs typeface="DM Sans"/>
                <a:sym typeface="DM Sans"/>
              </a:rPr>
              <a:t>Outliers en una variable</a:t>
            </a:r>
            <a:endParaRPr b="1" sz="3200">
              <a:solidFill>
                <a:schemeClr val="dk1"/>
              </a:solidFill>
              <a:latin typeface="DM Sans"/>
              <a:ea typeface="DM Sans"/>
              <a:cs typeface="DM Sans"/>
              <a:sym typeface="DM Sans"/>
            </a:endParaRPr>
          </a:p>
        </p:txBody>
      </p:sp>
      <p:sp>
        <p:nvSpPr>
          <p:cNvPr id="369" name="Google Shape;369;p62"/>
          <p:cNvSpPr txBox="1"/>
          <p:nvPr/>
        </p:nvSpPr>
        <p:spPr>
          <a:xfrm>
            <a:off x="498825" y="1620400"/>
            <a:ext cx="4758300" cy="207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También existen otros métodos más elaborados como: </a:t>
            </a:r>
            <a:endParaRPr sz="1350">
              <a:solidFill>
                <a:schemeClr val="dk1"/>
              </a:solidFill>
              <a:latin typeface="DM Sans"/>
              <a:ea typeface="DM Sans"/>
              <a:cs typeface="DM Sans"/>
              <a:sym typeface="DM Sans"/>
            </a:endParaRPr>
          </a:p>
          <a:p>
            <a:pPr indent="-314325" lvl="0" marL="457200" marR="0" rtl="0" algn="l">
              <a:lnSpc>
                <a:spcPct val="15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Modelación probabilística</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Modelos de regresión</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Modelos basados en proximidad (no paramétricos)</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Modelos de Teoría de información y </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Detección en espacios de alta dimensión </a:t>
            </a:r>
            <a:endParaRPr sz="135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3"/>
          <p:cNvSpPr txBox="1"/>
          <p:nvPr/>
        </p:nvSpPr>
        <p:spPr>
          <a:xfrm>
            <a:off x="1404863" y="1802350"/>
            <a:ext cx="6221400" cy="3509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D</a:t>
            </a:r>
            <a:r>
              <a:rPr b="1" lang="es" sz="4000">
                <a:solidFill>
                  <a:schemeClr val="lt1"/>
                </a:solidFill>
                <a:latin typeface="DM Sans"/>
                <a:ea typeface="DM Sans"/>
                <a:cs typeface="DM Sans"/>
                <a:sym typeface="DM Sans"/>
              </a:rPr>
              <a:t>atos ausentes: imputación de datos, interpolación y</a:t>
            </a:r>
            <a:r>
              <a:rPr b="1" lang="es" sz="4000">
                <a:solidFill>
                  <a:srgbClr val="569CD6"/>
                </a:solidFill>
                <a:latin typeface="DM Sans"/>
                <a:ea typeface="DM Sans"/>
                <a:cs typeface="DM Sans"/>
                <a:sym typeface="DM Sans"/>
              </a:rPr>
              <a:t> otras tećnicas</a:t>
            </a:r>
            <a:endParaRPr b="1" sz="4000">
              <a:solidFill>
                <a:srgbClr val="569CD6"/>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Datos ausentes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5"/>
          <p:cNvSpPr txBox="1"/>
          <p:nvPr/>
        </p:nvSpPr>
        <p:spPr>
          <a:xfrm>
            <a:off x="4147300" y="2029575"/>
            <a:ext cx="38523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None/>
            </a:pPr>
            <a:r>
              <a:rPr lang="es" sz="1350">
                <a:solidFill>
                  <a:schemeClr val="dk1"/>
                </a:solidFill>
                <a:latin typeface="DM Sans"/>
                <a:ea typeface="DM Sans"/>
                <a:cs typeface="DM Sans"/>
                <a:sym typeface="DM Sans"/>
              </a:rPr>
              <a:t>La tranquilidad de comenzar el proceso de análisis desde la parte estadística pura, es un poco diferente a lo que puede llegar a pasar en el mundo real...</a:t>
            </a:r>
            <a:endParaRPr sz="1350">
              <a:solidFill>
                <a:schemeClr val="dk1"/>
              </a:solidFill>
              <a:latin typeface="DM Sans"/>
              <a:ea typeface="DM Sans"/>
              <a:cs typeface="DM Sans"/>
              <a:sym typeface="DM Sans"/>
            </a:endParaRPr>
          </a:p>
        </p:txBody>
      </p:sp>
      <p:sp>
        <p:nvSpPr>
          <p:cNvPr id="385" name="Google Shape;385;p65"/>
          <p:cNvSpPr txBox="1"/>
          <p:nvPr/>
        </p:nvSpPr>
        <p:spPr>
          <a:xfrm>
            <a:off x="647725" y="664175"/>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200">
                <a:solidFill>
                  <a:schemeClr val="dk1"/>
                </a:solidFill>
                <a:latin typeface="DM Sans"/>
                <a:ea typeface="DM Sans"/>
                <a:cs typeface="DM Sans"/>
                <a:sym typeface="DM Sans"/>
              </a:rPr>
              <a:t>Datos ausentes y el mundo real</a:t>
            </a:r>
            <a:endParaRPr b="1" sz="3200">
              <a:solidFill>
                <a:schemeClr val="dk1"/>
              </a:solidFill>
              <a:latin typeface="DM Sans"/>
              <a:ea typeface="DM Sans"/>
              <a:cs typeface="DM Sans"/>
              <a:sym typeface="DM Sans"/>
            </a:endParaRPr>
          </a:p>
        </p:txBody>
      </p:sp>
      <p:pic>
        <p:nvPicPr>
          <p:cNvPr id="386" name="Google Shape;386;p65"/>
          <p:cNvPicPr preferRelativeResize="0"/>
          <p:nvPr/>
        </p:nvPicPr>
        <p:blipFill>
          <a:blip r:embed="rId3">
            <a:alphaModFix/>
          </a:blip>
          <a:stretch>
            <a:fillRect/>
          </a:stretch>
        </p:blipFill>
        <p:spPr>
          <a:xfrm>
            <a:off x="755525" y="1451075"/>
            <a:ext cx="2736700" cy="2736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6"/>
          <p:cNvSpPr txBox="1"/>
          <p:nvPr/>
        </p:nvSpPr>
        <p:spPr>
          <a:xfrm>
            <a:off x="409850" y="1769075"/>
            <a:ext cx="4367100" cy="1950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Cuando pedimos responder una encuesta o formulario, </a:t>
            </a:r>
            <a:r>
              <a:rPr b="1" lang="es" sz="1350">
                <a:solidFill>
                  <a:schemeClr val="dk1"/>
                </a:solidFill>
                <a:latin typeface="DM Sans"/>
                <a:ea typeface="DM Sans"/>
                <a:cs typeface="DM Sans"/>
                <a:sym typeface="DM Sans"/>
              </a:rPr>
              <a:t>puede que alguna pregunta quede sin responder</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Cuando recolectamos datos de manera automatizada o semi-automatizada, </a:t>
            </a:r>
            <a:r>
              <a:rPr b="1" lang="es" sz="1350">
                <a:solidFill>
                  <a:schemeClr val="dk1"/>
                </a:solidFill>
                <a:latin typeface="DM Sans"/>
                <a:ea typeface="DM Sans"/>
                <a:cs typeface="DM Sans"/>
                <a:sym typeface="DM Sans"/>
              </a:rPr>
              <a:t>puede ser que los datos estén mal cargados.</a:t>
            </a:r>
            <a:endParaRPr b="1" sz="1350">
              <a:solidFill>
                <a:schemeClr val="dk1"/>
              </a:solidFill>
              <a:latin typeface="DM Sans"/>
              <a:ea typeface="DM Sans"/>
              <a:cs typeface="DM Sans"/>
              <a:sym typeface="DM Sans"/>
            </a:endParaRPr>
          </a:p>
        </p:txBody>
      </p:sp>
      <p:sp>
        <p:nvSpPr>
          <p:cNvPr id="392" name="Google Shape;392;p66"/>
          <p:cNvSpPr txBox="1"/>
          <p:nvPr/>
        </p:nvSpPr>
        <p:spPr>
          <a:xfrm>
            <a:off x="530775" y="1048550"/>
            <a:ext cx="6308100" cy="40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200">
                <a:solidFill>
                  <a:schemeClr val="dk1"/>
                </a:solidFill>
                <a:latin typeface="DM Sans"/>
                <a:ea typeface="DM Sans"/>
                <a:cs typeface="DM Sans"/>
                <a:sym typeface="DM Sans"/>
              </a:rPr>
              <a:t>Algunos ejemplos</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p:txBody>
      </p:sp>
      <p:sp>
        <p:nvSpPr>
          <p:cNvPr id="393" name="Google Shape;393;p66"/>
          <p:cNvSpPr txBox="1"/>
          <p:nvPr/>
        </p:nvSpPr>
        <p:spPr>
          <a:xfrm>
            <a:off x="5004475" y="1769075"/>
            <a:ext cx="3750000" cy="2024100"/>
          </a:xfrm>
          <a:prstGeom prst="rect">
            <a:avLst/>
          </a:prstGeom>
          <a:no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DM Sans"/>
              <a:buChar char="✓"/>
            </a:pPr>
            <a:r>
              <a:rPr b="1" lang="es" sz="1350">
                <a:solidFill>
                  <a:schemeClr val="dk1"/>
                </a:solidFill>
                <a:latin typeface="DM Sans"/>
                <a:ea typeface="DM Sans"/>
                <a:cs typeface="DM Sans"/>
                <a:sym typeface="DM Sans"/>
              </a:rPr>
              <a:t>Puede ocurrir </a:t>
            </a:r>
            <a:r>
              <a:rPr lang="es" sz="1350">
                <a:solidFill>
                  <a:schemeClr val="dk1"/>
                </a:solidFill>
                <a:latin typeface="DM Sans"/>
                <a:ea typeface="DM Sans"/>
                <a:cs typeface="DM Sans"/>
                <a:sym typeface="DM Sans"/>
              </a:rPr>
              <a:t>que se nos escape una tecla e ingresemos un número mal.</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¿Qué hacemos con los datos ausentes?</a:t>
            </a:r>
            <a:endParaRPr b="1" sz="1350">
              <a:solidFill>
                <a:schemeClr val="dk1"/>
              </a:solidFill>
              <a:highlight>
                <a:srgbClr val="EAFF6A"/>
              </a:highlight>
              <a:latin typeface="DM Sans"/>
              <a:ea typeface="DM Sans"/>
              <a:cs typeface="DM Sans"/>
              <a:sym typeface="DM Sans"/>
            </a:endParaRPr>
          </a:p>
          <a:p>
            <a:pPr indent="0" lvl="0" marL="0" rtl="0" algn="just">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06" name="Google Shape;106;p3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07" name="Google Shape;107;p31"/>
          <p:cNvSpPr txBox="1"/>
          <p:nvPr/>
        </p:nvSpPr>
        <p:spPr>
          <a:xfrm>
            <a:off x="2690561" y="1451613"/>
            <a:ext cx="42813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el concepto de preprocesamiento de datos.</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y tratar outliers.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la importancia de graficar los datos.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Introducir </a:t>
            </a:r>
            <a:r>
              <a:rPr lang="es" sz="1350">
                <a:solidFill>
                  <a:schemeClr val="lt1"/>
                </a:solidFill>
                <a:latin typeface="DM Sans"/>
                <a:ea typeface="DM Sans"/>
                <a:cs typeface="DM Sans"/>
                <a:sym typeface="DM Sans"/>
              </a:rPr>
              <a:t>el análisis de datos ausentes.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Incorporar </a:t>
            </a:r>
            <a:r>
              <a:rPr lang="es" sz="1350">
                <a:solidFill>
                  <a:schemeClr val="lt1"/>
                </a:solidFill>
                <a:latin typeface="DM Sans"/>
                <a:ea typeface="DM Sans"/>
                <a:cs typeface="DM Sans"/>
                <a:sym typeface="DM Sans"/>
              </a:rPr>
              <a:t>las componentes principales.</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08" name="Google Shape;108;p31"/>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09" name="Google Shape;109;p31"/>
          <p:cNvPicPr preferRelativeResize="0"/>
          <p:nvPr/>
        </p:nvPicPr>
        <p:blipFill>
          <a:blip r:embed="rId3">
            <a:alphaModFix/>
          </a:blip>
          <a:stretch>
            <a:fillRect/>
          </a:stretch>
        </p:blipFill>
        <p:spPr>
          <a:xfrm>
            <a:off x="2172138" y="2794963"/>
            <a:ext cx="196975" cy="196975"/>
          </a:xfrm>
          <a:prstGeom prst="rect">
            <a:avLst/>
          </a:prstGeom>
          <a:noFill/>
          <a:ln>
            <a:noFill/>
          </a:ln>
        </p:spPr>
      </p:pic>
      <p:pic>
        <p:nvPicPr>
          <p:cNvPr id="110" name="Google Shape;110;p31"/>
          <p:cNvPicPr preferRelativeResize="0"/>
          <p:nvPr/>
        </p:nvPicPr>
        <p:blipFill>
          <a:blip r:embed="rId3">
            <a:alphaModFix/>
          </a:blip>
          <a:stretch>
            <a:fillRect/>
          </a:stretch>
        </p:blipFill>
        <p:spPr>
          <a:xfrm>
            <a:off x="2172738" y="3428263"/>
            <a:ext cx="196975" cy="196975"/>
          </a:xfrm>
          <a:prstGeom prst="rect">
            <a:avLst/>
          </a:prstGeom>
          <a:noFill/>
          <a:ln>
            <a:noFill/>
          </a:ln>
        </p:spPr>
      </p:pic>
      <p:cxnSp>
        <p:nvCxnSpPr>
          <p:cNvPr id="111" name="Google Shape;111;p31"/>
          <p:cNvCxnSpPr>
            <a:stCxn id="106" idx="2"/>
            <a:endCxn id="108"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12" name="Google Shape;112;p31"/>
          <p:cNvCxnSpPr>
            <a:stCxn id="108" idx="2"/>
            <a:endCxn id="109" idx="0"/>
          </p:cNvCxnSpPr>
          <p:nvPr/>
        </p:nvCxnSpPr>
        <p:spPr>
          <a:xfrm flipH="1" rot="-5400000">
            <a:off x="2061225" y="2585087"/>
            <a:ext cx="419400" cy="600"/>
          </a:xfrm>
          <a:prstGeom prst="bentConnector3">
            <a:avLst>
              <a:gd fmla="val 50008" name="adj1"/>
            </a:avLst>
          </a:prstGeom>
          <a:noFill/>
          <a:ln cap="flat" cmpd="sng" w="9525">
            <a:solidFill>
              <a:srgbClr val="EAFF6A"/>
            </a:solidFill>
            <a:prstDash val="solid"/>
            <a:round/>
            <a:headEnd len="med" w="med" type="none"/>
            <a:tailEnd len="med" w="med" type="none"/>
          </a:ln>
        </p:spPr>
      </p:cxnSp>
      <p:cxnSp>
        <p:nvCxnSpPr>
          <p:cNvPr id="113" name="Google Shape;113;p31"/>
          <p:cNvCxnSpPr>
            <a:stCxn id="109" idx="2"/>
            <a:endCxn id="110" idx="0"/>
          </p:cNvCxnSpPr>
          <p:nvPr/>
        </p:nvCxnSpPr>
        <p:spPr>
          <a:xfrm flipH="1" rot="-5400000">
            <a:off x="2052825" y="3209737"/>
            <a:ext cx="436200" cy="600"/>
          </a:xfrm>
          <a:prstGeom prst="bentConnector3">
            <a:avLst>
              <a:gd fmla="val 50014" name="adj1"/>
            </a:avLst>
          </a:prstGeom>
          <a:noFill/>
          <a:ln cap="flat" cmpd="sng" w="9525">
            <a:solidFill>
              <a:srgbClr val="EAFF6A"/>
            </a:solidFill>
            <a:prstDash val="solid"/>
            <a:round/>
            <a:headEnd len="med" w="med" type="none"/>
            <a:tailEnd len="med" w="med" type="none"/>
          </a:ln>
        </p:spPr>
      </p:cxnSp>
      <p:pic>
        <p:nvPicPr>
          <p:cNvPr id="114" name="Google Shape;114;p31"/>
          <p:cNvPicPr preferRelativeResize="0"/>
          <p:nvPr/>
        </p:nvPicPr>
        <p:blipFill>
          <a:blip r:embed="rId3">
            <a:alphaModFix/>
          </a:blip>
          <a:stretch>
            <a:fillRect/>
          </a:stretch>
        </p:blipFill>
        <p:spPr>
          <a:xfrm>
            <a:off x="2172138" y="4061363"/>
            <a:ext cx="196975" cy="196975"/>
          </a:xfrm>
          <a:prstGeom prst="rect">
            <a:avLst/>
          </a:prstGeom>
          <a:noFill/>
          <a:ln>
            <a:noFill/>
          </a:ln>
        </p:spPr>
      </p:pic>
      <p:cxnSp>
        <p:nvCxnSpPr>
          <p:cNvPr id="115" name="Google Shape;115;p31"/>
          <p:cNvCxnSpPr>
            <a:endCxn id="114" idx="0"/>
          </p:cNvCxnSpPr>
          <p:nvPr/>
        </p:nvCxnSpPr>
        <p:spPr>
          <a:xfrm flipH="1" rot="-5400000">
            <a:off x="2052225" y="3842963"/>
            <a:ext cx="436200" cy="6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67"/>
          <p:cNvGrpSpPr/>
          <p:nvPr/>
        </p:nvGrpSpPr>
        <p:grpSpPr>
          <a:xfrm>
            <a:off x="457338" y="468286"/>
            <a:ext cx="431100" cy="431100"/>
            <a:chOff x="4616400" y="1950761"/>
            <a:chExt cx="431100" cy="431100"/>
          </a:xfrm>
        </p:grpSpPr>
        <p:sp>
          <p:nvSpPr>
            <p:cNvPr id="399" name="Google Shape;399;p6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6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01" name="Google Shape;401;p67"/>
          <p:cNvSpPr txBox="1"/>
          <p:nvPr/>
        </p:nvSpPr>
        <p:spPr>
          <a:xfrm>
            <a:off x="457350" y="1820575"/>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No todos los métodos y algoritmos brindan la posibilidad de trabajar con ellos. Afortunadamente, </a:t>
            </a:r>
            <a:r>
              <a:rPr b="1" lang="es" sz="2500">
                <a:solidFill>
                  <a:srgbClr val="EAFF6A"/>
                </a:solidFill>
                <a:latin typeface="DM Sans"/>
                <a:ea typeface="DM Sans"/>
                <a:cs typeface="DM Sans"/>
                <a:sym typeface="DM Sans"/>
              </a:rPr>
              <a:t>con Python tenemos gran parte del problema solucionado 🚀</a:t>
            </a:r>
            <a:endParaRPr b="1" sz="2500">
              <a:solidFill>
                <a:srgbClr val="EAFF6A"/>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402" name="Google Shape;402;p6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tener en cuenta</a:t>
            </a:r>
            <a:endParaRPr b="1" sz="4000">
              <a:solidFill>
                <a:srgbClr val="EAFF6A"/>
              </a:solidFill>
              <a:latin typeface="DM Sans"/>
              <a:ea typeface="DM Sans"/>
              <a:cs typeface="DM Sans"/>
              <a:sym typeface="DM Sans"/>
            </a:endParaRPr>
          </a:p>
        </p:txBody>
      </p:sp>
      <p:sp>
        <p:nvSpPr>
          <p:cNvPr id="403" name="Google Shape;403;p6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nvSpPr>
        <p:spPr>
          <a:xfrm>
            <a:off x="610350" y="4457138"/>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9" name="Google Shape;409;p68"/>
          <p:cNvSpPr txBox="1"/>
          <p:nvPr/>
        </p:nvSpPr>
        <p:spPr>
          <a:xfrm>
            <a:off x="434550" y="1749875"/>
            <a:ext cx="4291800" cy="22626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Las</a:t>
            </a:r>
            <a:r>
              <a:rPr b="1" lang="es" sz="1350">
                <a:solidFill>
                  <a:schemeClr val="dk1"/>
                </a:solidFill>
                <a:latin typeface="DM Sans"/>
                <a:ea typeface="DM Sans"/>
                <a:cs typeface="DM Sans"/>
                <a:sym typeface="DM Sans"/>
              </a:rPr>
              <a:t> operaciones vectorizadas ofrecen funciones que descartan los valores NaN</a:t>
            </a:r>
            <a:r>
              <a:rPr lang="es" sz="1350">
                <a:solidFill>
                  <a:schemeClr val="dk1"/>
                </a:solidFill>
                <a:latin typeface="DM Sans"/>
                <a:ea typeface="DM Sans"/>
                <a:cs typeface="DM Sans"/>
                <a:sym typeface="DM Sans"/>
              </a:rPr>
              <a:t>, tales como </a:t>
            </a:r>
            <a:r>
              <a:rPr i="1" lang="es" sz="1350">
                <a:solidFill>
                  <a:schemeClr val="dk1"/>
                </a:solidFill>
                <a:latin typeface="DM Sans"/>
                <a:ea typeface="DM Sans"/>
                <a:cs typeface="DM Sans"/>
                <a:sym typeface="DM Sans"/>
              </a:rPr>
              <a:t>nansum</a:t>
            </a:r>
            <a:r>
              <a:rPr lang="es" sz="1350">
                <a:solidFill>
                  <a:schemeClr val="dk1"/>
                </a:solidFill>
                <a:latin typeface="DM Sans"/>
                <a:ea typeface="DM Sans"/>
                <a:cs typeface="DM Sans"/>
                <a:sym typeface="DM Sans"/>
              </a:rPr>
              <a:t>, </a:t>
            </a:r>
            <a:r>
              <a:rPr i="1" lang="es" sz="1350">
                <a:solidFill>
                  <a:schemeClr val="dk1"/>
                </a:solidFill>
                <a:latin typeface="DM Sans"/>
                <a:ea typeface="DM Sans"/>
                <a:cs typeface="DM Sans"/>
                <a:sym typeface="DM Sans"/>
              </a:rPr>
              <a:t>nanprod</a:t>
            </a:r>
            <a:r>
              <a:rPr lang="es" sz="1350">
                <a:solidFill>
                  <a:schemeClr val="dk1"/>
                </a:solidFill>
                <a:latin typeface="DM Sans"/>
                <a:ea typeface="DM Sans"/>
                <a:cs typeface="DM Sans"/>
                <a:sym typeface="DM Sans"/>
              </a:rPr>
              <a:t>, </a:t>
            </a:r>
            <a:r>
              <a:rPr i="1" lang="es" sz="1350">
                <a:solidFill>
                  <a:schemeClr val="dk1"/>
                </a:solidFill>
                <a:latin typeface="DM Sans"/>
                <a:ea typeface="DM Sans"/>
                <a:cs typeface="DM Sans"/>
                <a:sym typeface="DM Sans"/>
              </a:rPr>
              <a:t>nanmean</a:t>
            </a:r>
            <a:r>
              <a:rPr lang="es" sz="1350">
                <a:solidFill>
                  <a:schemeClr val="dk1"/>
                </a:solidFill>
                <a:latin typeface="DM Sans"/>
                <a:ea typeface="DM Sans"/>
                <a:cs typeface="DM Sans"/>
                <a:sym typeface="DM Sans"/>
              </a:rPr>
              <a:t>, etc.</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Si efectivamente queremos </a:t>
            </a:r>
            <a:r>
              <a:rPr b="1" lang="es" sz="1350">
                <a:solidFill>
                  <a:schemeClr val="dk1"/>
                </a:solidFill>
                <a:latin typeface="DM Sans"/>
                <a:ea typeface="DM Sans"/>
                <a:cs typeface="DM Sans"/>
                <a:sym typeface="DM Sans"/>
              </a:rPr>
              <a:t>quitar la observación completa (la fila de datos completa), </a:t>
            </a:r>
            <a:r>
              <a:rPr lang="es" sz="1350">
                <a:solidFill>
                  <a:schemeClr val="dk1"/>
                </a:solidFill>
                <a:latin typeface="DM Sans"/>
                <a:ea typeface="DM Sans"/>
                <a:cs typeface="DM Sans"/>
                <a:sym typeface="DM Sans"/>
              </a:rPr>
              <a:t>podemos usar la función </a:t>
            </a:r>
            <a:r>
              <a:rPr lang="es" sz="1350">
                <a:solidFill>
                  <a:schemeClr val="lt1"/>
                </a:solidFill>
                <a:highlight>
                  <a:schemeClr val="dk2"/>
                </a:highlight>
                <a:latin typeface="DM Sans"/>
                <a:ea typeface="DM Sans"/>
                <a:cs typeface="DM Sans"/>
                <a:sym typeface="DM Sans"/>
              </a:rPr>
              <a:t>dropna()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410" name="Google Shape;410;p68"/>
          <p:cNvSpPr txBox="1"/>
          <p:nvPr/>
        </p:nvSpPr>
        <p:spPr>
          <a:xfrm>
            <a:off x="4572000" y="1357475"/>
            <a:ext cx="53583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...acá denominados </a:t>
            </a:r>
            <a:r>
              <a:rPr b="1" lang="es" sz="1350">
                <a:solidFill>
                  <a:schemeClr val="dk1"/>
                </a:solidFill>
                <a:latin typeface="DM Sans"/>
                <a:ea typeface="DM Sans"/>
                <a:cs typeface="DM Sans"/>
                <a:sym typeface="DM Sans"/>
              </a:rPr>
              <a:t>NaN</a:t>
            </a:r>
            <a:endParaRPr b="1" i="1" sz="1350">
              <a:solidFill>
                <a:schemeClr val="dk1"/>
              </a:solidFill>
              <a:latin typeface="DM Sans"/>
              <a:ea typeface="DM Sans"/>
              <a:cs typeface="DM Sans"/>
              <a:sym typeface="DM Sans"/>
            </a:endParaRPr>
          </a:p>
        </p:txBody>
      </p:sp>
      <p:sp>
        <p:nvSpPr>
          <p:cNvPr id="411" name="Google Shape;411;p68"/>
          <p:cNvSpPr txBox="1"/>
          <p:nvPr/>
        </p:nvSpPr>
        <p:spPr>
          <a:xfrm>
            <a:off x="434550" y="1117700"/>
            <a:ext cx="6308100" cy="40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200">
                <a:solidFill>
                  <a:schemeClr val="dk1"/>
                </a:solidFill>
                <a:latin typeface="DM Sans"/>
                <a:ea typeface="DM Sans"/>
                <a:cs typeface="DM Sans"/>
                <a:sym typeface="DM Sans"/>
              </a:rPr>
              <a:t>Métodos con datos ausentes</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200">
              <a:solidFill>
                <a:schemeClr val="dk1"/>
              </a:solidFill>
              <a:latin typeface="DM Sans"/>
              <a:ea typeface="DM Sans"/>
              <a:cs typeface="DM Sans"/>
              <a:sym typeface="DM Sans"/>
            </a:endParaRPr>
          </a:p>
        </p:txBody>
      </p:sp>
      <p:sp>
        <p:nvSpPr>
          <p:cNvPr id="412" name="Google Shape;412;p68"/>
          <p:cNvSpPr txBox="1"/>
          <p:nvPr/>
        </p:nvSpPr>
        <p:spPr>
          <a:xfrm>
            <a:off x="4878100" y="1825700"/>
            <a:ext cx="3525900" cy="1327500"/>
          </a:xfrm>
          <a:prstGeom prst="rect">
            <a:avLst/>
          </a:prstGeom>
          <a:no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Si podemos comprobar que los</a:t>
            </a:r>
            <a:r>
              <a:rPr b="1" lang="es" sz="1350">
                <a:solidFill>
                  <a:schemeClr val="dk1"/>
                </a:solidFill>
                <a:latin typeface="DM Sans"/>
                <a:ea typeface="DM Sans"/>
                <a:cs typeface="DM Sans"/>
                <a:sym typeface="DM Sans"/>
              </a:rPr>
              <a:t> valores faltantes no serán extremos</a:t>
            </a:r>
            <a:r>
              <a:rPr lang="es" sz="1350">
                <a:solidFill>
                  <a:schemeClr val="dk1"/>
                </a:solidFill>
                <a:latin typeface="DM Sans"/>
                <a:ea typeface="DM Sans"/>
                <a:cs typeface="DM Sans"/>
                <a:sym typeface="DM Sans"/>
              </a:rPr>
              <a:t>, podemos </a:t>
            </a:r>
            <a:r>
              <a:rPr b="1" lang="es" sz="1350">
                <a:solidFill>
                  <a:schemeClr val="dk1"/>
                </a:solidFill>
                <a:latin typeface="DM Sans"/>
                <a:ea typeface="DM Sans"/>
                <a:cs typeface="DM Sans"/>
                <a:sym typeface="DM Sans"/>
              </a:rPr>
              <a:t>asignar un valor determinado al dato ausente</a:t>
            </a:r>
            <a:r>
              <a:rPr lang="es" sz="1350">
                <a:solidFill>
                  <a:schemeClr val="dk1"/>
                </a:solidFill>
                <a:latin typeface="DM Sans"/>
                <a:ea typeface="DM Sans"/>
                <a:cs typeface="DM Sans"/>
                <a:sym typeface="DM Sans"/>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69"/>
          <p:cNvGrpSpPr/>
          <p:nvPr/>
        </p:nvGrpSpPr>
        <p:grpSpPr>
          <a:xfrm>
            <a:off x="473370" y="619431"/>
            <a:ext cx="738905" cy="738905"/>
            <a:chOff x="575612" y="1950748"/>
            <a:chExt cx="431100" cy="431100"/>
          </a:xfrm>
        </p:grpSpPr>
        <p:sp>
          <p:nvSpPr>
            <p:cNvPr id="418" name="Google Shape;418;p6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6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20" name="Google Shape;420;p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21" name="Google Shape;421;p69"/>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¿En qué situaciones se puede asignar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un valor determinado al dato ausente?</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422" name="Google Shape;422;p69"/>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428" name="Google Shape;428;p70"/>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Los datos ausentes son siempre importantes porque pueden introducir irregularidades que distorsionan los resultados del análisis. Siempre deben ser reportados y analizados para entender su origen y tratar de minimizarlos.</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Métodos de imputación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nvSpPr>
        <p:spPr>
          <a:xfrm>
            <a:off x="556475" y="1459875"/>
            <a:ext cx="4751400" cy="3027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S</a:t>
            </a:r>
            <a:r>
              <a:rPr lang="es" sz="1350">
                <a:solidFill>
                  <a:schemeClr val="dk1"/>
                </a:solidFill>
                <a:latin typeface="DM Sans"/>
                <a:ea typeface="DM Sans"/>
                <a:cs typeface="DM Sans"/>
                <a:sym typeface="DM Sans"/>
              </a:rPr>
              <a:t>e deben tener estrategias para poder manejarlos. En general se tienen dos metodologías</a:t>
            </a:r>
            <a:endParaRPr sz="1350">
              <a:solidFill>
                <a:schemeClr val="dk1"/>
              </a:solidFill>
              <a:latin typeface="DM Sans"/>
              <a:ea typeface="DM Sans"/>
              <a:cs typeface="DM Sans"/>
              <a:sym typeface="DM Sans"/>
            </a:endParaRPr>
          </a:p>
          <a:p>
            <a:pPr indent="-314325" lvl="0" marL="914400" rtl="0" algn="l">
              <a:lnSpc>
                <a:spcPct val="115000"/>
              </a:lnSpc>
              <a:spcBef>
                <a:spcPts val="120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Introducir un valor constante para los nulos o una categoría llamada Desconocido en variables categóricas</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Reemplazar por un valor seleccionado al azar de los otros registros</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Usar la media, mediana o moda para rellenar el valor</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Valor estimado usando un modelo </a:t>
            </a:r>
            <a:endParaRPr sz="1350">
              <a:solidFill>
                <a:schemeClr val="dk1"/>
              </a:solidFill>
              <a:latin typeface="DM Sans"/>
              <a:ea typeface="DM Sans"/>
              <a:cs typeface="DM Sans"/>
              <a:sym typeface="DM Sans"/>
            </a:endParaRPr>
          </a:p>
          <a:p>
            <a:pPr indent="0" lvl="0" marL="0" marR="0" rtl="0" algn="l">
              <a:lnSpc>
                <a:spcPct val="100000"/>
              </a:lnSpc>
              <a:spcBef>
                <a:spcPts val="1200"/>
              </a:spcBef>
              <a:spcAft>
                <a:spcPts val="1000"/>
              </a:spcAft>
              <a:buNone/>
            </a:pPr>
            <a:r>
              <a:t/>
            </a:r>
            <a:endParaRPr b="1" sz="1350">
              <a:solidFill>
                <a:schemeClr val="dk1"/>
              </a:solidFill>
              <a:latin typeface="DM Sans"/>
              <a:ea typeface="DM Sans"/>
              <a:cs typeface="DM Sans"/>
              <a:sym typeface="DM Sans"/>
            </a:endParaRPr>
          </a:p>
        </p:txBody>
      </p:sp>
      <p:sp>
        <p:nvSpPr>
          <p:cNvPr id="439" name="Google Shape;439;p72"/>
          <p:cNvSpPr txBox="1"/>
          <p:nvPr/>
        </p:nvSpPr>
        <p:spPr>
          <a:xfrm>
            <a:off x="556475" y="763000"/>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Manejo de datos nulos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40" name="Google Shape;440;p72"/>
          <p:cNvPicPr preferRelativeResize="0"/>
          <p:nvPr/>
        </p:nvPicPr>
        <p:blipFill>
          <a:blip r:embed="rId3">
            <a:alphaModFix/>
          </a:blip>
          <a:stretch>
            <a:fillRect/>
          </a:stretch>
        </p:blipFill>
        <p:spPr>
          <a:xfrm>
            <a:off x="6434751" y="2571750"/>
            <a:ext cx="1453925" cy="1453949"/>
          </a:xfrm>
          <a:prstGeom prst="rect">
            <a:avLst/>
          </a:prstGeom>
          <a:noFill/>
          <a:ln>
            <a:noFill/>
          </a:ln>
        </p:spPr>
      </p:pic>
      <p:sp>
        <p:nvSpPr>
          <p:cNvPr id="441" name="Google Shape;441;p72"/>
          <p:cNvSpPr txBox="1"/>
          <p:nvPr/>
        </p:nvSpPr>
        <p:spPr>
          <a:xfrm>
            <a:off x="5535275" y="1459875"/>
            <a:ext cx="3252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sz="1350">
                <a:solidFill>
                  <a:schemeClr val="dk1"/>
                </a:solidFill>
                <a:latin typeface="DM Sans"/>
                <a:ea typeface="DM Sans"/>
                <a:cs typeface="DM Sans"/>
                <a:sym typeface="DM Sans"/>
              </a:rPr>
              <a:t>Para aplicar estas técnicas podemos hacerlo de forma manual o usando la clase </a:t>
            </a:r>
            <a:r>
              <a:rPr b="1" lang="es" sz="1350">
                <a:solidFill>
                  <a:schemeClr val="dk1"/>
                </a:solidFill>
                <a:latin typeface="DM Sans"/>
                <a:ea typeface="DM Sans"/>
                <a:cs typeface="DM Sans"/>
                <a:sym typeface="DM Sans"/>
              </a:rPr>
              <a:t>SimpleImputer</a:t>
            </a:r>
            <a:r>
              <a:rPr lang="es" sz="1350">
                <a:solidFill>
                  <a:schemeClr val="dk1"/>
                </a:solidFill>
                <a:latin typeface="DM Sans"/>
                <a:ea typeface="DM Sans"/>
                <a:cs typeface="DM Sans"/>
                <a:sym typeface="DM Sans"/>
              </a:rPr>
              <a:t> de </a:t>
            </a:r>
            <a:r>
              <a:rPr b="1" lang="es" sz="1350">
                <a:solidFill>
                  <a:schemeClr val="dk1"/>
                </a:solidFill>
                <a:latin typeface="DM Sans"/>
                <a:ea typeface="DM Sans"/>
                <a:cs typeface="DM Sans"/>
                <a:sym typeface="DM Sans"/>
              </a:rPr>
              <a:t>ScikitLearn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nvSpPr>
        <p:spPr>
          <a:xfrm>
            <a:off x="353875" y="890675"/>
            <a:ext cx="7784700" cy="394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Manejo de datos nulos: SimpleImputer</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sp>
        <p:nvSpPr>
          <p:cNvPr id="447" name="Google Shape;447;p73"/>
          <p:cNvSpPr txBox="1"/>
          <p:nvPr/>
        </p:nvSpPr>
        <p:spPr>
          <a:xfrm>
            <a:off x="339875" y="2818875"/>
            <a:ext cx="4038600" cy="144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url=</a:t>
            </a:r>
            <a:r>
              <a:rPr lang="es" sz="1050">
                <a:solidFill>
                  <a:srgbClr val="CE9178"/>
                </a:solidFill>
                <a:highlight>
                  <a:srgbClr val="1E1E1E"/>
                </a:highlight>
                <a:latin typeface="Courier New"/>
                <a:ea typeface="Courier New"/>
                <a:cs typeface="Courier New"/>
                <a:sym typeface="Courier New"/>
              </a:rPr>
              <a:t>'https://raw.githubusercontent.com/jbrownlee/Datasets/master/pima-indians-diabetes.csv'</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 pd.read_csv</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url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sep=</a:t>
            </a:r>
            <a:r>
              <a:rPr lang="es" sz="1050">
                <a:solidFill>
                  <a:srgbClr val="CE9178"/>
                </a:solidFill>
                <a:highlight>
                  <a:srgbClr val="1E1E1E"/>
                </a:highlight>
                <a:latin typeface="Courier New"/>
                <a:ea typeface="Courier New"/>
                <a:cs typeface="Courier New"/>
                <a:sym typeface="Courier New"/>
              </a:rPr>
              <a: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header=</a:t>
            </a:r>
            <a:r>
              <a:rPr lang="es" sz="1050">
                <a:solidFill>
                  <a:srgbClr val="569CD6"/>
                </a:solidFill>
                <a:highlight>
                  <a:srgbClr val="1E1E1E"/>
                </a:highlight>
                <a:latin typeface="Courier New"/>
                <a:ea typeface="Courier New"/>
                <a:cs typeface="Courier New"/>
                <a:sym typeface="Courier New"/>
              </a:rPr>
              <a:t>None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df.shape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df.replace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np.nan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inplace=</a:t>
            </a:r>
            <a:r>
              <a:rPr lang="es" sz="1050">
                <a:solidFill>
                  <a:srgbClr val="569CD6"/>
                </a:solidFill>
                <a:highlight>
                  <a:srgbClr val="1E1E1E"/>
                </a:highlight>
                <a:latin typeface="Courier New"/>
                <a:ea typeface="Courier New"/>
                <a:cs typeface="Courier New"/>
                <a:sym typeface="Courier New"/>
              </a:rPr>
              <a:t>True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df.head</a:t>
            </a:r>
            <a:r>
              <a:rPr lang="es" sz="10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
        <p:nvSpPr>
          <p:cNvPr id="448" name="Google Shape;448;p73"/>
          <p:cNvSpPr txBox="1"/>
          <p:nvPr/>
        </p:nvSpPr>
        <p:spPr>
          <a:xfrm>
            <a:off x="353875" y="2119950"/>
            <a:ext cx="5623800" cy="600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1000"/>
              </a:spcAft>
              <a:buNone/>
            </a:pPr>
            <a:r>
              <a:rPr lang="es" sz="1350">
                <a:solidFill>
                  <a:schemeClr val="dk1"/>
                </a:solidFill>
                <a:latin typeface="DM Sans"/>
                <a:ea typeface="DM Sans"/>
                <a:cs typeface="DM Sans"/>
                <a:sym typeface="DM Sans"/>
              </a:rPr>
              <a:t>Si queremos reemplazar las columnas numéricas por media podemos hacer esto</a:t>
            </a:r>
            <a:endParaRPr sz="1350">
              <a:solidFill>
                <a:schemeClr val="dk1"/>
              </a:solidFill>
              <a:latin typeface="DM Sans"/>
              <a:ea typeface="DM Sans"/>
              <a:cs typeface="DM Sans"/>
              <a:sym typeface="DM Sans"/>
            </a:endParaRPr>
          </a:p>
        </p:txBody>
      </p:sp>
      <p:sp>
        <p:nvSpPr>
          <p:cNvPr id="449" name="Google Shape;449;p73"/>
          <p:cNvSpPr txBox="1"/>
          <p:nvPr/>
        </p:nvSpPr>
        <p:spPr>
          <a:xfrm>
            <a:off x="4378513" y="314011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rPr>
              <a:t>👉</a:t>
            </a:r>
            <a:endParaRPr/>
          </a:p>
        </p:txBody>
      </p:sp>
      <p:sp>
        <p:nvSpPr>
          <p:cNvPr id="450" name="Google Shape;450;p73"/>
          <p:cNvSpPr txBox="1"/>
          <p:nvPr/>
        </p:nvSpPr>
        <p:spPr>
          <a:xfrm>
            <a:off x="4865400" y="2799925"/>
            <a:ext cx="4107300" cy="117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 sz="1200">
                <a:solidFill>
                  <a:srgbClr val="FFFFFF"/>
                </a:solidFill>
                <a:highlight>
                  <a:schemeClr val="dk1"/>
                </a:highlight>
                <a:latin typeface="Roboto Mono"/>
                <a:ea typeface="Roboto Mono"/>
                <a:cs typeface="Roboto Mono"/>
                <a:sym typeface="Roboto Mono"/>
              </a:rPr>
              <a:t> </a:t>
            </a:r>
            <a:r>
              <a:rPr lang="es" sz="1000">
                <a:solidFill>
                  <a:srgbClr val="FFFFFF"/>
                </a:solidFill>
                <a:highlight>
                  <a:schemeClr val="dk1"/>
                </a:highlight>
                <a:latin typeface="Roboto Mono"/>
                <a:ea typeface="Roboto Mono"/>
                <a:cs typeface="Roboto Mono"/>
                <a:sym typeface="Roboto Mono"/>
              </a:rPr>
              <a:t> </a:t>
            </a:r>
            <a:r>
              <a:rPr lang="es" sz="900">
                <a:solidFill>
                  <a:srgbClr val="FFFFFF"/>
                </a:solidFill>
                <a:highlight>
                  <a:schemeClr val="dk1"/>
                </a:highlight>
                <a:latin typeface="Roboto Mono"/>
                <a:ea typeface="Roboto Mono"/>
                <a:cs typeface="Roboto Mono"/>
                <a:sym typeface="Roboto Mono"/>
              </a:rPr>
              <a:t>  0      1     2     3      4     5      6   7    8</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0  6.0  148.0  72.0  35.0    NaN  33.6  0.627  50  1.0</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1  1.0   85.0  66.0  29.0    NaN  26.6  0.351  31  NaN</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2  8.0  183.0  64.0   NaN    NaN  23.3  0.672  32  1.0</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3  1.0   89.0  66.0  23.0   94.0  28.1  0.167  21  NaN</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4  NaN  137.0  40.0  35.0  168.0  43.1  2.288  33  1.0</a:t>
            </a:r>
            <a:endParaRPr sz="900">
              <a:solidFill>
                <a:srgbClr val="FFFFFF"/>
              </a:solidFill>
              <a:highlight>
                <a:schemeClr val="dk1"/>
              </a:highlight>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4"/>
          <p:cNvSpPr txBox="1"/>
          <p:nvPr/>
        </p:nvSpPr>
        <p:spPr>
          <a:xfrm>
            <a:off x="4768475" y="2799050"/>
            <a:ext cx="4132500" cy="11199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    0      1     2     3      4     5     6     7    8</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0  6.0  148.0  72.0  35.0  125.0  33.6  0.63  50.0  1.0</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1  1.0   85.0  66.0  29.0  125.0  26.6  0.35  31.0  1.0</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2  8.0  183.0  64.0  29.0  125.0  23.3  0.67  32.0  1.0</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3  1.0   89.0  66.0  23.0   94.0  28.1  0.17  21.0  1.0</a:t>
            </a:r>
            <a:endParaRPr sz="900">
              <a:solidFill>
                <a:srgbClr val="FFFFFF"/>
              </a:solidFill>
              <a:highlight>
                <a:schemeClr val="dk1"/>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rgbClr val="FFFFFF"/>
                </a:solidFill>
                <a:highlight>
                  <a:schemeClr val="dk1"/>
                </a:highlight>
                <a:latin typeface="Roboto Mono"/>
                <a:ea typeface="Roboto Mono"/>
                <a:cs typeface="Roboto Mono"/>
                <a:sym typeface="Roboto Mono"/>
              </a:rPr>
              <a:t>4  4.0  137.0  40.0  35.0  168.0  43.1  2.29  33.0  1.0</a:t>
            </a:r>
            <a:endParaRPr sz="900">
              <a:solidFill>
                <a:srgbClr val="FFFFFF"/>
              </a:solidFill>
              <a:highlight>
                <a:schemeClr val="dk1"/>
              </a:highlight>
              <a:latin typeface="Roboto Mono"/>
              <a:ea typeface="Roboto Mono"/>
              <a:cs typeface="Roboto Mono"/>
              <a:sym typeface="Roboto Mono"/>
            </a:endParaRPr>
          </a:p>
        </p:txBody>
      </p:sp>
      <p:sp>
        <p:nvSpPr>
          <p:cNvPr id="456" name="Google Shape;456;p74"/>
          <p:cNvSpPr txBox="1"/>
          <p:nvPr/>
        </p:nvSpPr>
        <p:spPr>
          <a:xfrm>
            <a:off x="243025" y="2799050"/>
            <a:ext cx="4038600" cy="17202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reemplazar con la mediana</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valores = df.values </a:t>
            </a:r>
            <a:r>
              <a:rPr lang="es" sz="950">
                <a:solidFill>
                  <a:srgbClr val="6AA94F"/>
                </a:solidFill>
                <a:highlight>
                  <a:srgbClr val="1E1E1E"/>
                </a:highlight>
                <a:latin typeface="Courier New"/>
                <a:ea typeface="Courier New"/>
                <a:cs typeface="Courier New"/>
                <a:sym typeface="Courier New"/>
              </a:rPr>
              <a:t>#numpy array con los valores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imputador = SimpleImputer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missing_values=np.nan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strategy=</a:t>
            </a:r>
            <a:r>
              <a:rPr lang="es" sz="950">
                <a:solidFill>
                  <a:srgbClr val="CE9178"/>
                </a:solidFill>
                <a:highlight>
                  <a:srgbClr val="1E1E1E"/>
                </a:highlight>
                <a:latin typeface="Courier New"/>
                <a:ea typeface="Courier New"/>
                <a:cs typeface="Courier New"/>
                <a:sym typeface="Courier New"/>
              </a:rPr>
              <a:t>'median'</a:t>
            </a:r>
            <a:r>
              <a:rPr lang="es" sz="950">
                <a:solidFill>
                  <a:srgbClr val="DCDCDC"/>
                </a:solidFill>
                <a:highlight>
                  <a:srgbClr val="1E1E1E"/>
                </a:highlight>
                <a:latin typeface="Courier New"/>
                <a:ea typeface="Courier New"/>
                <a:cs typeface="Courier New"/>
                <a:sym typeface="Courier New"/>
              </a:rPr>
              <a:t>) #</a:t>
            </a:r>
            <a:r>
              <a:rPr lang="es" sz="950">
                <a:solidFill>
                  <a:srgbClr val="6AA94F"/>
                </a:solidFill>
                <a:highlight>
                  <a:srgbClr val="1E1E1E"/>
                </a:highlight>
                <a:latin typeface="Courier New"/>
                <a:ea typeface="Courier New"/>
                <a:cs typeface="Courier New"/>
                <a:sym typeface="Courier New"/>
              </a:rPr>
              <a:t>definir el imputador</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transformar el dataset</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transformados = imputador.fit_transform</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valores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transformados=pd.DataFrame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transformados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CDCAA"/>
                </a:solidFill>
                <a:highlight>
                  <a:srgbClr val="1E1E1E"/>
                </a:highlight>
                <a:latin typeface="Courier New"/>
                <a:ea typeface="Courier New"/>
                <a:cs typeface="Courier New"/>
                <a:sym typeface="Courier New"/>
              </a:rPr>
              <a:t>print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transformados.head</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round</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2</a:t>
            </a:r>
            <a:r>
              <a:rPr lang="es" sz="9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
        <p:nvSpPr>
          <p:cNvPr id="457" name="Google Shape;457;p74"/>
          <p:cNvSpPr txBox="1"/>
          <p:nvPr/>
        </p:nvSpPr>
        <p:spPr>
          <a:xfrm>
            <a:off x="4281625" y="312756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rPr>
              <a:t>👉</a:t>
            </a:r>
            <a:endParaRPr/>
          </a:p>
        </p:txBody>
      </p:sp>
      <p:sp>
        <p:nvSpPr>
          <p:cNvPr id="458" name="Google Shape;458;p74"/>
          <p:cNvSpPr txBox="1"/>
          <p:nvPr/>
        </p:nvSpPr>
        <p:spPr>
          <a:xfrm>
            <a:off x="353875" y="890675"/>
            <a:ext cx="7784700" cy="394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Manejo de datos nulos: SimpleImputer</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sp>
        <p:nvSpPr>
          <p:cNvPr id="459" name="Google Shape;459;p74"/>
          <p:cNvSpPr txBox="1"/>
          <p:nvPr/>
        </p:nvSpPr>
        <p:spPr>
          <a:xfrm>
            <a:off x="353875" y="2119950"/>
            <a:ext cx="5623800" cy="600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1000"/>
              </a:spcAft>
              <a:buNone/>
            </a:pPr>
            <a:r>
              <a:rPr lang="es" sz="1350">
                <a:solidFill>
                  <a:schemeClr val="dk1"/>
                </a:solidFill>
                <a:latin typeface="DM Sans"/>
                <a:ea typeface="DM Sans"/>
                <a:cs typeface="DM Sans"/>
                <a:sym typeface="DM Sans"/>
              </a:rPr>
              <a:t>Si queremos reemplazar las columnas numéricas por media podemos hacer esto</a:t>
            </a:r>
            <a:endParaRPr sz="135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5"/>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Interpolación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6"/>
          <p:cNvSpPr txBox="1"/>
          <p:nvPr/>
        </p:nvSpPr>
        <p:spPr>
          <a:xfrm>
            <a:off x="573675" y="1876900"/>
            <a:ext cx="4966200" cy="1639200"/>
          </a:xfrm>
          <a:prstGeom prst="rect">
            <a:avLst/>
          </a:prstGeom>
          <a:noFill/>
          <a:ln>
            <a:noFill/>
          </a:ln>
        </p:spPr>
        <p:txBody>
          <a:bodyPr anchorCtr="0" anchor="ctr" bIns="91425" lIns="91425" spcFirstLastPara="1" rIns="91425" wrap="square" tIns="91425">
            <a:spAutoFit/>
          </a:bodyPr>
          <a:lstStyle/>
          <a:p>
            <a:pPr indent="-314325" lvl="0" marL="457200" marR="0" rtl="0" algn="just">
              <a:lnSpc>
                <a:spcPct val="10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Método</a:t>
            </a:r>
            <a:r>
              <a:rPr lang="es" sz="1350">
                <a:solidFill>
                  <a:schemeClr val="dk1"/>
                </a:solidFill>
                <a:latin typeface="DM Sans"/>
                <a:ea typeface="DM Sans"/>
                <a:cs typeface="DM Sans"/>
                <a:sym typeface="DM Sans"/>
              </a:rPr>
              <a:t> de ajustar los puntos de datos para representar el valor de una función. </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Tiene varias </a:t>
            </a:r>
            <a:r>
              <a:rPr b="1" lang="es" sz="1350">
                <a:solidFill>
                  <a:schemeClr val="dk1"/>
                </a:solidFill>
                <a:latin typeface="DM Sans"/>
                <a:ea typeface="DM Sans"/>
                <a:cs typeface="DM Sans"/>
                <a:sym typeface="DM Sans"/>
              </a:rPr>
              <a:t>aplicaciones en ingeniería y ciencia</a:t>
            </a:r>
            <a:r>
              <a:rPr lang="es" sz="1350">
                <a:solidFill>
                  <a:schemeClr val="dk1"/>
                </a:solidFill>
                <a:latin typeface="DM Sans"/>
                <a:ea typeface="DM Sans"/>
                <a:cs typeface="DM Sans"/>
                <a:sym typeface="DM Sans"/>
              </a:rPr>
              <a:t>, que se utilizan para construir nuevos puntos de datos dentro del rango con unos puntos conocidos</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Existen </a:t>
            </a:r>
            <a:r>
              <a:rPr b="1" lang="es" sz="1350">
                <a:solidFill>
                  <a:schemeClr val="dk1"/>
                </a:solidFill>
                <a:latin typeface="DM Sans"/>
                <a:ea typeface="DM Sans"/>
                <a:cs typeface="DM Sans"/>
                <a:sym typeface="DM Sans"/>
              </a:rPr>
              <a:t>diversos métodos</a:t>
            </a:r>
            <a:r>
              <a:rPr lang="es" sz="1350">
                <a:solidFill>
                  <a:schemeClr val="dk1"/>
                </a:solidFill>
                <a:latin typeface="DM Sans"/>
                <a:ea typeface="DM Sans"/>
                <a:cs typeface="DM Sans"/>
                <a:sym typeface="DM Sans"/>
              </a:rPr>
              <a:t> asociados (lineal, polinomial, splines)</a:t>
            </a:r>
            <a:endParaRPr sz="1350">
              <a:solidFill>
                <a:schemeClr val="dk1"/>
              </a:solidFill>
              <a:latin typeface="DM Sans"/>
              <a:ea typeface="DM Sans"/>
              <a:cs typeface="DM Sans"/>
              <a:sym typeface="DM Sans"/>
            </a:endParaRPr>
          </a:p>
        </p:txBody>
      </p:sp>
      <p:sp>
        <p:nvSpPr>
          <p:cNvPr id="470" name="Google Shape;470;p76"/>
          <p:cNvSpPr txBox="1"/>
          <p:nvPr/>
        </p:nvSpPr>
        <p:spPr>
          <a:xfrm>
            <a:off x="573675" y="1217950"/>
            <a:ext cx="6963900" cy="399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Interpolación</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pic>
        <p:nvPicPr>
          <p:cNvPr id="471" name="Google Shape;471;p76"/>
          <p:cNvPicPr preferRelativeResize="0"/>
          <p:nvPr/>
        </p:nvPicPr>
        <p:blipFill>
          <a:blip r:embed="rId3">
            <a:alphaModFix/>
          </a:blip>
          <a:stretch>
            <a:fillRect/>
          </a:stretch>
        </p:blipFill>
        <p:spPr>
          <a:xfrm>
            <a:off x="6217650" y="1724950"/>
            <a:ext cx="2352675" cy="194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 name="Shape 119"/>
        <p:cNvGrpSpPr/>
        <p:nvPr/>
      </p:nvGrpSpPr>
      <p:grpSpPr>
        <a:xfrm>
          <a:off x="0" y="0"/>
          <a:ext cx="0" cy="0"/>
          <a:chOff x="0" y="0"/>
          <a:chExt cx="0" cy="0"/>
        </a:xfrm>
      </p:grpSpPr>
      <p:sp>
        <p:nvSpPr>
          <p:cNvPr id="120" name="Google Shape;120;p32"/>
          <p:cNvSpPr/>
          <p:nvPr/>
        </p:nvSpPr>
        <p:spPr>
          <a:xfrm>
            <a:off x="450375" y="2453225"/>
            <a:ext cx="1545000" cy="5841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Preprocesamiento de datos</a:t>
            </a:r>
            <a:endParaRPr sz="1200">
              <a:solidFill>
                <a:srgbClr val="FFFFFF"/>
              </a:solidFill>
              <a:latin typeface="DM Sans"/>
              <a:ea typeface="DM Sans"/>
              <a:cs typeface="DM Sans"/>
              <a:sym typeface="DM Sans"/>
            </a:endParaRPr>
          </a:p>
        </p:txBody>
      </p:sp>
      <p:sp>
        <p:nvSpPr>
          <p:cNvPr id="121" name="Google Shape;121;p32"/>
          <p:cNvSpPr/>
          <p:nvPr/>
        </p:nvSpPr>
        <p:spPr>
          <a:xfrm>
            <a:off x="2290080" y="4013958"/>
            <a:ext cx="1607700" cy="584100"/>
          </a:xfrm>
          <a:prstGeom prst="rect">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Componentes Principales</a:t>
            </a:r>
            <a:endParaRPr sz="1200">
              <a:solidFill>
                <a:srgbClr val="222222"/>
              </a:solidFill>
              <a:latin typeface="DM Sans"/>
              <a:ea typeface="DM Sans"/>
              <a:cs typeface="DM Sans"/>
              <a:sym typeface="DM Sans"/>
            </a:endParaRPr>
          </a:p>
        </p:txBody>
      </p:sp>
      <p:sp>
        <p:nvSpPr>
          <p:cNvPr id="122" name="Google Shape;122;p32"/>
          <p:cNvSpPr/>
          <p:nvPr/>
        </p:nvSpPr>
        <p:spPr>
          <a:xfrm>
            <a:off x="5076479" y="3488087"/>
            <a:ext cx="1607700" cy="331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Mundo real</a:t>
            </a:r>
            <a:endParaRPr sz="1200">
              <a:solidFill>
                <a:srgbClr val="222222"/>
              </a:solidFill>
              <a:latin typeface="DM Sans"/>
              <a:ea typeface="DM Sans"/>
              <a:cs typeface="DM Sans"/>
              <a:sym typeface="DM Sans"/>
            </a:endParaRPr>
          </a:p>
        </p:txBody>
      </p:sp>
      <p:sp>
        <p:nvSpPr>
          <p:cNvPr id="123" name="Google Shape;123;p32"/>
          <p:cNvSpPr/>
          <p:nvPr/>
        </p:nvSpPr>
        <p:spPr>
          <a:xfrm>
            <a:off x="2290065" y="2740974"/>
            <a:ext cx="1607700" cy="584100"/>
          </a:xfrm>
          <a:prstGeom prst="rect">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Datos ausentes</a:t>
            </a:r>
            <a:endParaRPr sz="1200">
              <a:solidFill>
                <a:srgbClr val="222222"/>
              </a:solidFill>
              <a:latin typeface="DM Sans"/>
              <a:ea typeface="DM Sans"/>
              <a:cs typeface="DM Sans"/>
              <a:sym typeface="DM Sans"/>
            </a:endParaRPr>
          </a:p>
        </p:txBody>
      </p:sp>
      <p:sp>
        <p:nvSpPr>
          <p:cNvPr id="124" name="Google Shape;124;p32"/>
          <p:cNvSpPr/>
          <p:nvPr/>
        </p:nvSpPr>
        <p:spPr>
          <a:xfrm>
            <a:off x="5076479" y="960549"/>
            <a:ext cx="1607700" cy="331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Concepto</a:t>
            </a:r>
            <a:endParaRPr sz="1200">
              <a:solidFill>
                <a:srgbClr val="222222"/>
              </a:solidFill>
              <a:latin typeface="DM Sans"/>
              <a:ea typeface="DM Sans"/>
              <a:cs typeface="DM Sans"/>
              <a:sym typeface="DM Sans"/>
            </a:endParaRPr>
          </a:p>
        </p:txBody>
      </p:sp>
      <p:sp>
        <p:nvSpPr>
          <p:cNvPr id="125" name="Google Shape;125;p32"/>
          <p:cNvSpPr/>
          <p:nvPr/>
        </p:nvSpPr>
        <p:spPr>
          <a:xfrm>
            <a:off x="5076479" y="1386574"/>
            <a:ext cx="1607700" cy="331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En una variable</a:t>
            </a:r>
            <a:endParaRPr sz="1200">
              <a:solidFill>
                <a:srgbClr val="222222"/>
              </a:solidFill>
              <a:latin typeface="DM Sans"/>
              <a:ea typeface="DM Sans"/>
              <a:cs typeface="DM Sans"/>
              <a:sym typeface="DM Sans"/>
            </a:endParaRPr>
          </a:p>
        </p:txBody>
      </p:sp>
      <p:sp>
        <p:nvSpPr>
          <p:cNvPr id="126" name="Google Shape;126;p32"/>
          <p:cNvSpPr/>
          <p:nvPr/>
        </p:nvSpPr>
        <p:spPr>
          <a:xfrm>
            <a:off x="5076479" y="1812599"/>
            <a:ext cx="1607700" cy="331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En dos dimensiones</a:t>
            </a:r>
            <a:endParaRPr sz="1200">
              <a:solidFill>
                <a:srgbClr val="222222"/>
              </a:solidFill>
              <a:latin typeface="DM Sans"/>
              <a:ea typeface="DM Sans"/>
              <a:cs typeface="DM Sans"/>
              <a:sym typeface="DM Sans"/>
            </a:endParaRPr>
          </a:p>
        </p:txBody>
      </p:sp>
      <p:sp>
        <p:nvSpPr>
          <p:cNvPr id="127" name="Google Shape;127;p32"/>
          <p:cNvSpPr/>
          <p:nvPr/>
        </p:nvSpPr>
        <p:spPr>
          <a:xfrm>
            <a:off x="5076475" y="2257480"/>
            <a:ext cx="1607700" cy="3306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Detectar e interpretar</a:t>
            </a:r>
            <a:endParaRPr sz="1200">
              <a:solidFill>
                <a:srgbClr val="222222"/>
              </a:solidFill>
              <a:latin typeface="DM Sans"/>
              <a:ea typeface="DM Sans"/>
              <a:cs typeface="DM Sans"/>
              <a:sym typeface="DM Sans"/>
            </a:endParaRPr>
          </a:p>
        </p:txBody>
      </p:sp>
      <p:sp>
        <p:nvSpPr>
          <p:cNvPr id="128" name="Google Shape;128;p32"/>
          <p:cNvSpPr/>
          <p:nvPr/>
        </p:nvSpPr>
        <p:spPr>
          <a:xfrm>
            <a:off x="5076479" y="2701750"/>
            <a:ext cx="1607700" cy="331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Graficar los datos</a:t>
            </a:r>
            <a:endParaRPr sz="1200">
              <a:solidFill>
                <a:srgbClr val="222222"/>
              </a:solidFill>
              <a:latin typeface="DM Sans"/>
              <a:ea typeface="DM Sans"/>
              <a:cs typeface="DM Sans"/>
              <a:sym typeface="DM Sans"/>
            </a:endParaRPr>
          </a:p>
        </p:txBody>
      </p:sp>
      <p:cxnSp>
        <p:nvCxnSpPr>
          <p:cNvPr id="129" name="Google Shape;129;p32"/>
          <p:cNvCxnSpPr>
            <a:stCxn id="130" idx="3"/>
          </p:cNvCxnSpPr>
          <p:nvPr/>
        </p:nvCxnSpPr>
        <p:spPr>
          <a:xfrm flipH="1" rot="10800000">
            <a:off x="3897765" y="1139049"/>
            <a:ext cx="1178700" cy="353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30" name="Google Shape;130;p32"/>
          <p:cNvSpPr/>
          <p:nvPr/>
        </p:nvSpPr>
        <p:spPr>
          <a:xfrm>
            <a:off x="2290065" y="1200099"/>
            <a:ext cx="1607700" cy="584100"/>
          </a:xfrm>
          <a:prstGeom prst="rect">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Detección y tratamiento de outliers</a:t>
            </a:r>
            <a:endParaRPr sz="1200">
              <a:solidFill>
                <a:srgbClr val="222222"/>
              </a:solidFill>
              <a:latin typeface="DM Sans"/>
              <a:ea typeface="DM Sans"/>
              <a:cs typeface="DM Sans"/>
              <a:sym typeface="DM Sans"/>
            </a:endParaRPr>
          </a:p>
        </p:txBody>
      </p:sp>
      <p:cxnSp>
        <p:nvCxnSpPr>
          <p:cNvPr id="131" name="Google Shape;131;p32"/>
          <p:cNvCxnSpPr>
            <a:stCxn id="120" idx="3"/>
            <a:endCxn id="123" idx="1"/>
          </p:cNvCxnSpPr>
          <p:nvPr/>
        </p:nvCxnSpPr>
        <p:spPr>
          <a:xfrm>
            <a:off x="1995375" y="2745275"/>
            <a:ext cx="294600" cy="287700"/>
          </a:xfrm>
          <a:prstGeom prst="bentConnector3">
            <a:avLst>
              <a:gd fmla="val 50015" name="adj1"/>
            </a:avLst>
          </a:prstGeom>
          <a:noFill/>
          <a:ln cap="flat" cmpd="sng" w="9525">
            <a:solidFill>
              <a:srgbClr val="CCCCCC"/>
            </a:solidFill>
            <a:prstDash val="solid"/>
            <a:round/>
            <a:headEnd len="med" w="med" type="none"/>
            <a:tailEnd len="med" w="med" type="oval"/>
          </a:ln>
        </p:spPr>
      </p:cxnSp>
      <p:cxnSp>
        <p:nvCxnSpPr>
          <p:cNvPr id="132" name="Google Shape;132;p32"/>
          <p:cNvCxnSpPr>
            <a:stCxn id="120" idx="3"/>
            <a:endCxn id="121" idx="1"/>
          </p:cNvCxnSpPr>
          <p:nvPr/>
        </p:nvCxnSpPr>
        <p:spPr>
          <a:xfrm>
            <a:off x="1995375" y="2745275"/>
            <a:ext cx="294600" cy="1560600"/>
          </a:xfrm>
          <a:prstGeom prst="bentConnector3">
            <a:avLst>
              <a:gd fmla="val 50018" name="adj1"/>
            </a:avLst>
          </a:prstGeom>
          <a:noFill/>
          <a:ln cap="flat" cmpd="sng" w="9525">
            <a:solidFill>
              <a:srgbClr val="CCCCCC"/>
            </a:solidFill>
            <a:prstDash val="solid"/>
            <a:round/>
            <a:headEnd len="med" w="med" type="none"/>
            <a:tailEnd len="med" w="med" type="oval"/>
          </a:ln>
        </p:spPr>
      </p:cxnSp>
      <p:cxnSp>
        <p:nvCxnSpPr>
          <p:cNvPr id="133" name="Google Shape;133;p32"/>
          <p:cNvCxnSpPr>
            <a:stCxn id="130" idx="3"/>
            <a:endCxn id="125" idx="1"/>
          </p:cNvCxnSpPr>
          <p:nvPr/>
        </p:nvCxnSpPr>
        <p:spPr>
          <a:xfrm>
            <a:off x="3897765" y="1492149"/>
            <a:ext cx="1178700" cy="600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34" name="Google Shape;134;p32"/>
          <p:cNvCxnSpPr>
            <a:stCxn id="130" idx="3"/>
            <a:endCxn id="126" idx="1"/>
          </p:cNvCxnSpPr>
          <p:nvPr/>
        </p:nvCxnSpPr>
        <p:spPr>
          <a:xfrm>
            <a:off x="3897765" y="1492149"/>
            <a:ext cx="1178700" cy="4860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35" name="Google Shape;135;p32"/>
          <p:cNvCxnSpPr>
            <a:stCxn id="130" idx="3"/>
            <a:endCxn id="127" idx="1"/>
          </p:cNvCxnSpPr>
          <p:nvPr/>
        </p:nvCxnSpPr>
        <p:spPr>
          <a:xfrm>
            <a:off x="3897765" y="1492149"/>
            <a:ext cx="1178700" cy="930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36" name="Google Shape;136;p32"/>
          <p:cNvCxnSpPr>
            <a:stCxn id="130" idx="3"/>
            <a:endCxn id="128" idx="1"/>
          </p:cNvCxnSpPr>
          <p:nvPr/>
        </p:nvCxnSpPr>
        <p:spPr>
          <a:xfrm>
            <a:off x="3897765" y="1492149"/>
            <a:ext cx="1178700" cy="13752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37" name="Google Shape;137;p32"/>
          <p:cNvCxnSpPr>
            <a:stCxn id="120" idx="3"/>
            <a:endCxn id="130" idx="1"/>
          </p:cNvCxnSpPr>
          <p:nvPr/>
        </p:nvCxnSpPr>
        <p:spPr>
          <a:xfrm flipH="1" rot="10800000">
            <a:off x="1995375" y="1492175"/>
            <a:ext cx="294600" cy="1253100"/>
          </a:xfrm>
          <a:prstGeom prst="bentConnector3">
            <a:avLst>
              <a:gd fmla="val 50015" name="adj1"/>
            </a:avLst>
          </a:prstGeom>
          <a:noFill/>
          <a:ln cap="flat" cmpd="sng" w="9525">
            <a:solidFill>
              <a:srgbClr val="CCCCCC"/>
            </a:solidFill>
            <a:prstDash val="solid"/>
            <a:round/>
            <a:headEnd len="med" w="med" type="none"/>
            <a:tailEnd len="med" w="med" type="oval"/>
          </a:ln>
        </p:spPr>
      </p:cxnSp>
      <p:sp>
        <p:nvSpPr>
          <p:cNvPr id="138" name="Google Shape;138;p32"/>
          <p:cNvSpPr/>
          <p:nvPr/>
        </p:nvSpPr>
        <p:spPr>
          <a:xfrm>
            <a:off x="7207404" y="3488074"/>
            <a:ext cx="1607700" cy="331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hacemos?</a:t>
            </a:r>
            <a:endParaRPr sz="1200">
              <a:solidFill>
                <a:srgbClr val="222222"/>
              </a:solidFill>
              <a:latin typeface="DM Sans"/>
              <a:ea typeface="DM Sans"/>
              <a:cs typeface="DM Sans"/>
              <a:sym typeface="DM Sans"/>
            </a:endParaRPr>
          </a:p>
        </p:txBody>
      </p:sp>
      <p:cxnSp>
        <p:nvCxnSpPr>
          <p:cNvPr id="139" name="Google Shape;139;p32"/>
          <p:cNvCxnSpPr>
            <a:stCxn id="123" idx="3"/>
            <a:endCxn id="122" idx="1"/>
          </p:cNvCxnSpPr>
          <p:nvPr/>
        </p:nvCxnSpPr>
        <p:spPr>
          <a:xfrm>
            <a:off x="3897765" y="3033024"/>
            <a:ext cx="1178700" cy="6207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40" name="Google Shape;140;p32"/>
          <p:cNvCxnSpPr>
            <a:stCxn id="122" idx="3"/>
            <a:endCxn id="138" idx="1"/>
          </p:cNvCxnSpPr>
          <p:nvPr/>
        </p:nvCxnSpPr>
        <p:spPr>
          <a:xfrm>
            <a:off x="6684179" y="3653687"/>
            <a:ext cx="523200" cy="600"/>
          </a:xfrm>
          <a:prstGeom prst="bentConnector3">
            <a:avLst>
              <a:gd fmla="val 50002" name="adj1"/>
            </a:avLst>
          </a:prstGeom>
          <a:noFill/>
          <a:ln cap="flat" cmpd="sng" w="9525">
            <a:solidFill>
              <a:srgbClr val="CCCCCC"/>
            </a:solidFill>
            <a:prstDash val="solid"/>
            <a:round/>
            <a:headEnd len="med" w="med" type="none"/>
            <a:tailEnd len="med" w="med" type="oval"/>
          </a:ln>
        </p:spPr>
      </p:cxnSp>
      <p:sp>
        <p:nvSpPr>
          <p:cNvPr id="141" name="Google Shape;141;p3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42" name="Google Shape;142;p32"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7"/>
          <p:cNvSpPr txBox="1"/>
          <p:nvPr/>
        </p:nvSpPr>
        <p:spPr>
          <a:xfrm>
            <a:off x="415700" y="947850"/>
            <a:ext cx="8274900" cy="3924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1000"/>
              </a:spcAft>
              <a:buNone/>
            </a:pPr>
            <a:r>
              <a:rPr lang="es" sz="1350">
                <a:solidFill>
                  <a:schemeClr val="dk1"/>
                </a:solidFill>
                <a:latin typeface="DM Sans"/>
                <a:ea typeface="DM Sans"/>
                <a:cs typeface="DM Sans"/>
                <a:sym typeface="DM Sans"/>
              </a:rPr>
              <a:t>Método lineal</a:t>
            </a:r>
            <a:endParaRPr sz="1350">
              <a:solidFill>
                <a:schemeClr val="dk1"/>
              </a:solidFill>
              <a:latin typeface="DM Sans"/>
              <a:ea typeface="DM Sans"/>
              <a:cs typeface="DM Sans"/>
              <a:sym typeface="DM Sans"/>
            </a:endParaRPr>
          </a:p>
        </p:txBody>
      </p:sp>
      <p:sp>
        <p:nvSpPr>
          <p:cNvPr id="477" name="Google Shape;477;p77"/>
          <p:cNvSpPr txBox="1"/>
          <p:nvPr/>
        </p:nvSpPr>
        <p:spPr>
          <a:xfrm>
            <a:off x="314175" y="413125"/>
            <a:ext cx="69639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Interpolación</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sp>
        <p:nvSpPr>
          <p:cNvPr id="478" name="Google Shape;478;p77"/>
          <p:cNvSpPr txBox="1"/>
          <p:nvPr/>
        </p:nvSpPr>
        <p:spPr>
          <a:xfrm>
            <a:off x="187800" y="1340250"/>
            <a:ext cx="4038600" cy="144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url=</a:t>
            </a:r>
            <a:r>
              <a:rPr lang="es" sz="1050">
                <a:solidFill>
                  <a:srgbClr val="CE9178"/>
                </a:solidFill>
                <a:highlight>
                  <a:srgbClr val="1E1E1E"/>
                </a:highlight>
                <a:latin typeface="Courier New"/>
                <a:ea typeface="Courier New"/>
                <a:cs typeface="Courier New"/>
                <a:sym typeface="Courier New"/>
              </a:rPr>
              <a:t>'https://raw.githubusercontent.com/jbrownlee/Datasets/master/pima-indians-diabetes.csv'</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 pd.read_csv</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url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sep=</a:t>
            </a:r>
            <a:r>
              <a:rPr lang="es" sz="1050">
                <a:solidFill>
                  <a:srgbClr val="CE9178"/>
                </a:solidFill>
                <a:highlight>
                  <a:srgbClr val="1E1E1E"/>
                </a:highlight>
                <a:latin typeface="Courier New"/>
                <a:ea typeface="Courier New"/>
                <a:cs typeface="Courier New"/>
                <a:sym typeface="Courier New"/>
              </a:rPr>
              <a: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header=</a:t>
            </a:r>
            <a:r>
              <a:rPr lang="es" sz="1050">
                <a:solidFill>
                  <a:srgbClr val="569CD6"/>
                </a:solidFill>
                <a:highlight>
                  <a:srgbClr val="1E1E1E"/>
                </a:highlight>
                <a:latin typeface="Courier New"/>
                <a:ea typeface="Courier New"/>
                <a:cs typeface="Courier New"/>
                <a:sym typeface="Courier New"/>
              </a:rPr>
              <a:t>None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df.shape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df.replace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np.nan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inplace=</a:t>
            </a:r>
            <a:r>
              <a:rPr lang="es" sz="1050">
                <a:solidFill>
                  <a:srgbClr val="569CD6"/>
                </a:solidFill>
                <a:highlight>
                  <a:srgbClr val="1E1E1E"/>
                </a:highlight>
                <a:latin typeface="Courier New"/>
                <a:ea typeface="Courier New"/>
                <a:cs typeface="Courier New"/>
                <a:sym typeface="Courier New"/>
              </a:rPr>
              <a:t>True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df.head</a:t>
            </a:r>
            <a:r>
              <a:rPr lang="es" sz="10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
        <p:nvSpPr>
          <p:cNvPr id="479" name="Google Shape;479;p77"/>
          <p:cNvSpPr txBox="1"/>
          <p:nvPr/>
        </p:nvSpPr>
        <p:spPr>
          <a:xfrm>
            <a:off x="4589700" y="1340250"/>
            <a:ext cx="4554300" cy="144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0      1     2     3      4     5     6   7    8</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0  6.0  148.0  72.0  35.0    NaN  33.6  0.63  50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1  1.0   85.0  66.0  29.0    NaN  26.6  0.35  31  NaN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2  8.0  183.0  64.0   NaN    NaN  23.3  0.67  32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3  1.0   89.0  66.0  23.0   94.0  28.1  0.17  21  NaN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  NaN  137.0  40.0  35.0  168.0  43.1  2.29  33  1.0</a:t>
            </a:r>
            <a:endParaRPr sz="1050">
              <a:solidFill>
                <a:srgbClr val="D4D4D4"/>
              </a:solidFill>
              <a:highlight>
                <a:srgbClr val="1E1E1E"/>
              </a:highlight>
              <a:latin typeface="Courier New"/>
              <a:ea typeface="Courier New"/>
              <a:cs typeface="Courier New"/>
              <a:sym typeface="Courier New"/>
            </a:endParaRPr>
          </a:p>
        </p:txBody>
      </p:sp>
      <p:sp>
        <p:nvSpPr>
          <p:cNvPr id="480" name="Google Shape;480;p77"/>
          <p:cNvSpPr txBox="1"/>
          <p:nvPr/>
        </p:nvSpPr>
        <p:spPr>
          <a:xfrm>
            <a:off x="187800" y="3003275"/>
            <a:ext cx="4038600" cy="5655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df.interpolate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method=</a:t>
            </a:r>
            <a:r>
              <a:rPr lang="es" sz="1050">
                <a:solidFill>
                  <a:srgbClr val="CE9178"/>
                </a:solidFill>
                <a:highlight>
                  <a:srgbClr val="1E1E1E"/>
                </a:highlight>
                <a:latin typeface="Courier New"/>
                <a:ea typeface="Courier New"/>
                <a:cs typeface="Courier New"/>
                <a:sym typeface="Courier New"/>
              </a:rPr>
              <a:t>"linear"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.head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round</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sp>
        <p:nvSpPr>
          <p:cNvPr id="481" name="Google Shape;481;p77"/>
          <p:cNvSpPr txBox="1"/>
          <p:nvPr/>
        </p:nvSpPr>
        <p:spPr>
          <a:xfrm>
            <a:off x="4589700" y="2999938"/>
            <a:ext cx="4554300" cy="144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0      1     2     3      4     5     6   7    8</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0  6.0  148.0  72.0  35.0    NaN  33.6  0.63  50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1  1.0   85.0  66.0  29.0    NaN  26.6  0.35  31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2  8.0  183.0  64.0  26.0    NaN  23.3  0.67  32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3  1.0   89.0  66.0  23.0   94.0  28.1  0.17  21  1.0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4  3.0  137.0  40.0  35.0  168.0  43.1  2.29  33  1.0</a:t>
            </a:r>
            <a:endParaRPr sz="1050">
              <a:solidFill>
                <a:srgbClr val="D4D4D4"/>
              </a:solidFill>
              <a:highlight>
                <a:srgbClr val="1E1E1E"/>
              </a:highlight>
              <a:latin typeface="Courier New"/>
              <a:ea typeface="Courier New"/>
              <a:cs typeface="Courier New"/>
              <a:sym typeface="Courier New"/>
            </a:endParaRPr>
          </a:p>
        </p:txBody>
      </p:sp>
      <p:sp>
        <p:nvSpPr>
          <p:cNvPr id="482" name="Google Shape;482;p77"/>
          <p:cNvSpPr txBox="1"/>
          <p:nvPr/>
        </p:nvSpPr>
        <p:spPr>
          <a:xfrm>
            <a:off x="4226400" y="186221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sp>
        <p:nvSpPr>
          <p:cNvPr id="483" name="Google Shape;483;p77"/>
          <p:cNvSpPr txBox="1"/>
          <p:nvPr/>
        </p:nvSpPr>
        <p:spPr>
          <a:xfrm>
            <a:off x="4226400" y="309681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sp>
        <p:nvSpPr>
          <p:cNvPr id="484" name="Google Shape;484;p77"/>
          <p:cNvSpPr txBox="1"/>
          <p:nvPr/>
        </p:nvSpPr>
        <p:spPr>
          <a:xfrm>
            <a:off x="187800" y="3788800"/>
            <a:ext cx="41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Esta forma no siempre garantiza rellenar los valores nulos de todo el dataset</a:t>
            </a:r>
            <a:endParaRPr sz="135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8"/>
          <p:cNvSpPr txBox="1"/>
          <p:nvPr/>
        </p:nvSpPr>
        <p:spPr>
          <a:xfrm>
            <a:off x="187800" y="1340250"/>
            <a:ext cx="4038600" cy="144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url=</a:t>
            </a:r>
            <a:r>
              <a:rPr lang="es" sz="1050">
                <a:solidFill>
                  <a:srgbClr val="CE9178"/>
                </a:solidFill>
                <a:highlight>
                  <a:srgbClr val="1E1E1E"/>
                </a:highlight>
                <a:latin typeface="Courier New"/>
                <a:ea typeface="Courier New"/>
                <a:cs typeface="Courier New"/>
                <a:sym typeface="Courier New"/>
              </a:rPr>
              <a:t>'https://raw.githubusercontent.com/jbrownlee/Datasets/master/pima-indians-diabetes.csv'</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 pd.read_csv</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url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sep=</a:t>
            </a:r>
            <a:r>
              <a:rPr lang="es" sz="1050">
                <a:solidFill>
                  <a:srgbClr val="CE9178"/>
                </a:solidFill>
                <a:highlight>
                  <a:srgbClr val="1E1E1E"/>
                </a:highlight>
                <a:latin typeface="Courier New"/>
                <a:ea typeface="Courier New"/>
                <a:cs typeface="Courier New"/>
                <a:sym typeface="Courier New"/>
              </a:rPr>
              <a: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header=</a:t>
            </a:r>
            <a:r>
              <a:rPr lang="es" sz="1050">
                <a:solidFill>
                  <a:srgbClr val="569CD6"/>
                </a:solidFill>
                <a:highlight>
                  <a:srgbClr val="1E1E1E"/>
                </a:highlight>
                <a:latin typeface="Courier New"/>
                <a:ea typeface="Courier New"/>
                <a:cs typeface="Courier New"/>
                <a:sym typeface="Courier New"/>
              </a:rPr>
              <a:t>None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df.shape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df.replace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np.nan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inplace=</a:t>
            </a:r>
            <a:r>
              <a:rPr lang="es" sz="1050">
                <a:solidFill>
                  <a:srgbClr val="569CD6"/>
                </a:solidFill>
                <a:highlight>
                  <a:srgbClr val="1E1E1E"/>
                </a:highlight>
                <a:latin typeface="Courier New"/>
                <a:ea typeface="Courier New"/>
                <a:cs typeface="Courier New"/>
                <a:sym typeface="Courier New"/>
              </a:rPr>
              <a:t>True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df.head</a:t>
            </a:r>
            <a:r>
              <a:rPr lang="es" sz="10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
        <p:nvSpPr>
          <p:cNvPr id="490" name="Google Shape;490;p78"/>
          <p:cNvSpPr txBox="1"/>
          <p:nvPr/>
        </p:nvSpPr>
        <p:spPr>
          <a:xfrm>
            <a:off x="4589700" y="1340250"/>
            <a:ext cx="4554300" cy="144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0      1     2     3      4     5     6   7    8</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0  6.0  148.0  72.0  35.0    NaN  33.6  0.63  50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1  1.0   85.0  66.0  29.0    NaN  26.6  0.35  31  NaN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2  8.0  183.0  64.0   NaN    NaN  23.3  0.67  32  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3  1.0   89.0  66.0  23.0   94.0  28.1  0.17  21  NaN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  NaN  137.0  40.0  35.0  168.0  43.1  2.29  33  1.0</a:t>
            </a:r>
            <a:endParaRPr sz="1050">
              <a:solidFill>
                <a:srgbClr val="D4D4D4"/>
              </a:solidFill>
              <a:highlight>
                <a:srgbClr val="1E1E1E"/>
              </a:highlight>
              <a:latin typeface="Courier New"/>
              <a:ea typeface="Courier New"/>
              <a:cs typeface="Courier New"/>
              <a:sym typeface="Courier New"/>
            </a:endParaRPr>
          </a:p>
        </p:txBody>
      </p:sp>
      <p:sp>
        <p:nvSpPr>
          <p:cNvPr id="491" name="Google Shape;491;p78"/>
          <p:cNvSpPr txBox="1"/>
          <p:nvPr/>
        </p:nvSpPr>
        <p:spPr>
          <a:xfrm>
            <a:off x="187800" y="3003275"/>
            <a:ext cx="4038600" cy="5655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df.interpolate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method=</a:t>
            </a:r>
            <a:r>
              <a:rPr lang="es" sz="1050">
                <a:solidFill>
                  <a:srgbClr val="CE9178"/>
                </a:solidFill>
                <a:highlight>
                  <a:srgbClr val="1E1E1E"/>
                </a:highlight>
                <a:latin typeface="Courier New"/>
                <a:ea typeface="Courier New"/>
                <a:cs typeface="Courier New"/>
                <a:sym typeface="Courier New"/>
              </a:rPr>
              <a:t>"polynomial"</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order=</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.head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round</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endParaRPr sz="1050">
              <a:solidFill>
                <a:srgbClr val="DCDCAA"/>
              </a:solidFill>
              <a:highlight>
                <a:srgbClr val="1E1E1E"/>
              </a:highlight>
              <a:latin typeface="Courier New"/>
              <a:ea typeface="Courier New"/>
              <a:cs typeface="Courier New"/>
              <a:sym typeface="Courier New"/>
            </a:endParaRPr>
          </a:p>
        </p:txBody>
      </p:sp>
      <p:sp>
        <p:nvSpPr>
          <p:cNvPr id="492" name="Google Shape;492;p78"/>
          <p:cNvSpPr txBox="1"/>
          <p:nvPr/>
        </p:nvSpPr>
        <p:spPr>
          <a:xfrm>
            <a:off x="4589700" y="2999938"/>
            <a:ext cx="4554300" cy="13830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00">
                <a:solidFill>
                  <a:srgbClr val="D4D4D4"/>
                </a:solidFill>
                <a:highlight>
                  <a:srgbClr val="1E1E1E"/>
                </a:highlight>
                <a:latin typeface="Courier New"/>
                <a:ea typeface="Courier New"/>
                <a:cs typeface="Courier New"/>
                <a:sym typeface="Courier New"/>
              </a:rPr>
              <a:t>       0      1     2      3      4     5     6   7    8</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highlight>
                  <a:srgbClr val="1E1E1E"/>
                </a:highlight>
                <a:latin typeface="Courier New"/>
                <a:ea typeface="Courier New"/>
                <a:cs typeface="Courier New"/>
                <a:sym typeface="Courier New"/>
              </a:rPr>
              <a:t>0  6.00  148.0  72.0  35.00    NaN  33.6  0.63  50  1.0</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highlight>
                  <a:srgbClr val="1E1E1E"/>
                </a:highlight>
                <a:latin typeface="Courier New"/>
                <a:ea typeface="Courier New"/>
                <a:cs typeface="Courier New"/>
                <a:sym typeface="Courier New"/>
              </a:rPr>
              <a:t>1  1.00   85.0  66.0  29.00    NaN  26.6  0.35  31  1.0</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highlight>
                  <a:srgbClr val="1E1E1E"/>
                </a:highlight>
                <a:latin typeface="Courier New"/>
                <a:ea typeface="Courier New"/>
                <a:cs typeface="Courier New"/>
                <a:sym typeface="Courier New"/>
              </a:rPr>
              <a:t>2  8.00  183.0  64.0  22.36    NaN  23.3  0.67  32  1.0</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highlight>
                  <a:srgbClr val="1E1E1E"/>
                </a:highlight>
                <a:latin typeface="Courier New"/>
                <a:ea typeface="Courier New"/>
                <a:cs typeface="Courier New"/>
                <a:sym typeface="Courier New"/>
              </a:rPr>
              <a:t>3  1.00   89.0  66.0  23.00   94.0  28.1  0.17  21  1.0</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highlight>
                  <a:srgbClr val="1E1E1E"/>
                </a:highlight>
                <a:latin typeface="Courier New"/>
                <a:ea typeface="Courier New"/>
                <a:cs typeface="Courier New"/>
                <a:sym typeface="Courier New"/>
              </a:rPr>
              <a:t>4  1.96  137.0  40.0  35.00  168.0  43.1  2.29  33  1.0</a:t>
            </a:r>
            <a:endParaRPr sz="1000">
              <a:solidFill>
                <a:srgbClr val="D4D4D4"/>
              </a:solidFill>
              <a:highlight>
                <a:srgbClr val="1E1E1E"/>
              </a:highlight>
              <a:latin typeface="Courier New"/>
              <a:ea typeface="Courier New"/>
              <a:cs typeface="Courier New"/>
              <a:sym typeface="Courier New"/>
            </a:endParaRPr>
          </a:p>
        </p:txBody>
      </p:sp>
      <p:sp>
        <p:nvSpPr>
          <p:cNvPr id="493" name="Google Shape;493;p78"/>
          <p:cNvSpPr txBox="1"/>
          <p:nvPr/>
        </p:nvSpPr>
        <p:spPr>
          <a:xfrm>
            <a:off x="4226400" y="186221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sp>
        <p:nvSpPr>
          <p:cNvPr id="494" name="Google Shape;494;p78"/>
          <p:cNvSpPr txBox="1"/>
          <p:nvPr/>
        </p:nvSpPr>
        <p:spPr>
          <a:xfrm>
            <a:off x="4226400" y="3096813"/>
            <a:ext cx="4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000000"/>
                </a:solidFill>
              </a:rPr>
              <a:t>👉</a:t>
            </a:r>
            <a:endParaRPr/>
          </a:p>
        </p:txBody>
      </p:sp>
      <p:sp>
        <p:nvSpPr>
          <p:cNvPr id="495" name="Google Shape;495;p78"/>
          <p:cNvSpPr txBox="1"/>
          <p:nvPr/>
        </p:nvSpPr>
        <p:spPr>
          <a:xfrm>
            <a:off x="235350" y="3711275"/>
            <a:ext cx="4145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igual que el método lineal no garantiza que se llenen todos los valores.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Existen otros métodos como: </a:t>
            </a:r>
            <a:r>
              <a:rPr lang="es" sz="1350" u="sng">
                <a:latin typeface="DM Sans"/>
                <a:ea typeface="DM Sans"/>
                <a:cs typeface="DM Sans"/>
                <a:sym typeface="DM Sans"/>
              </a:rPr>
              <a:t>spline, nearest, krogh y Akima </a:t>
            </a:r>
            <a:r>
              <a:rPr lang="es" sz="1350">
                <a:latin typeface="DM Sans"/>
                <a:ea typeface="DM Sans"/>
                <a:cs typeface="DM Sans"/>
                <a:sym typeface="DM Sans"/>
              </a:rPr>
              <a:t>que pueden ayudar en algunos casos</a:t>
            </a:r>
            <a:endParaRPr sz="1350">
              <a:latin typeface="DM Sans"/>
              <a:ea typeface="DM Sans"/>
              <a:cs typeface="DM Sans"/>
              <a:sym typeface="DM Sans"/>
            </a:endParaRPr>
          </a:p>
        </p:txBody>
      </p:sp>
      <p:sp>
        <p:nvSpPr>
          <p:cNvPr id="496" name="Google Shape;496;p78"/>
          <p:cNvSpPr txBox="1"/>
          <p:nvPr/>
        </p:nvSpPr>
        <p:spPr>
          <a:xfrm>
            <a:off x="415700" y="947850"/>
            <a:ext cx="8274900" cy="3924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1000"/>
              </a:spcAft>
              <a:buNone/>
            </a:pPr>
            <a:r>
              <a:rPr lang="es" sz="1350">
                <a:solidFill>
                  <a:schemeClr val="dk1"/>
                </a:solidFill>
                <a:latin typeface="DM Sans"/>
                <a:ea typeface="DM Sans"/>
                <a:cs typeface="DM Sans"/>
                <a:sym typeface="DM Sans"/>
              </a:rPr>
              <a:t>Método lineal</a:t>
            </a:r>
            <a:endParaRPr sz="1350">
              <a:solidFill>
                <a:schemeClr val="dk1"/>
              </a:solidFill>
              <a:latin typeface="DM Sans"/>
              <a:ea typeface="DM Sans"/>
              <a:cs typeface="DM Sans"/>
              <a:sym typeface="DM Sans"/>
            </a:endParaRPr>
          </a:p>
        </p:txBody>
      </p:sp>
      <p:sp>
        <p:nvSpPr>
          <p:cNvPr id="497" name="Google Shape;497;p78"/>
          <p:cNvSpPr txBox="1"/>
          <p:nvPr/>
        </p:nvSpPr>
        <p:spPr>
          <a:xfrm>
            <a:off x="314175" y="413125"/>
            <a:ext cx="69639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Interpolación</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9"/>
          <p:cNvSpPr txBox="1"/>
          <p:nvPr/>
        </p:nvSpPr>
        <p:spPr>
          <a:xfrm>
            <a:off x="556475" y="2104400"/>
            <a:ext cx="5079900" cy="1639200"/>
          </a:xfrm>
          <a:prstGeom prst="rect">
            <a:avLst/>
          </a:prstGeom>
          <a:noFill/>
          <a:ln>
            <a:noFill/>
          </a:ln>
        </p:spPr>
        <p:txBody>
          <a:bodyPr anchorCtr="0" anchor="ctr" bIns="91425" lIns="91425" spcFirstLastPara="1" rIns="91425" wrap="square" tIns="91425">
            <a:spAutoFit/>
          </a:bodyPr>
          <a:lstStyle/>
          <a:p>
            <a:pPr indent="-314325" lvl="0" marL="457200" marR="0" rtl="0" algn="just">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Eliminar filas con valores perdidos</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Imputar valores perdidos para variable continua</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Imputar valores perdidos para variable categórica</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Usar algoritmos que admiten valores perdidos</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Predicción de valores perdidos</a:t>
            </a:r>
            <a:endParaRPr sz="1350">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Imputación mediante la biblioteca de aprendizaje profundo - Datawig</a:t>
            </a:r>
            <a:endParaRPr sz="1350">
              <a:solidFill>
                <a:schemeClr val="dk1"/>
              </a:solidFill>
              <a:latin typeface="DM Sans"/>
              <a:ea typeface="DM Sans"/>
              <a:cs typeface="DM Sans"/>
              <a:sym typeface="DM Sans"/>
            </a:endParaRPr>
          </a:p>
        </p:txBody>
      </p:sp>
      <p:sp>
        <p:nvSpPr>
          <p:cNvPr id="503" name="Google Shape;503;p79"/>
          <p:cNvSpPr txBox="1"/>
          <p:nvPr/>
        </p:nvSpPr>
        <p:spPr>
          <a:xfrm>
            <a:off x="604025" y="1369600"/>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Otras técnicas</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pic>
        <p:nvPicPr>
          <p:cNvPr id="504" name="Google Shape;504;p79"/>
          <p:cNvPicPr preferRelativeResize="0"/>
          <p:nvPr/>
        </p:nvPicPr>
        <p:blipFill>
          <a:blip r:embed="rId3">
            <a:alphaModFix/>
          </a:blip>
          <a:stretch>
            <a:fillRect/>
          </a:stretch>
        </p:blipFill>
        <p:spPr>
          <a:xfrm>
            <a:off x="6172200" y="1867475"/>
            <a:ext cx="2113050" cy="2113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0"/>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Librería Datawig</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1"/>
          <p:cNvSpPr txBox="1"/>
          <p:nvPr/>
        </p:nvSpPr>
        <p:spPr>
          <a:xfrm>
            <a:off x="349450" y="864875"/>
            <a:ext cx="8680200" cy="36363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df.columns= </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'Col0'</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'Col1'</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'Col2'</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'Col3'</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'Col4'</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'Col5'</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'Col6'</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'Col7'</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'Col8'</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datawig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pandas </a:t>
            </a:r>
            <a:r>
              <a:rPr lang="es" sz="1050">
                <a:solidFill>
                  <a:srgbClr val="C586C0"/>
                </a:solidFill>
                <a:highlight>
                  <a:srgbClr val="1E1E1E"/>
                </a:highlight>
                <a:latin typeface="Courier New"/>
                <a:ea typeface="Courier New"/>
                <a:cs typeface="Courier New"/>
                <a:sym typeface="Courier New"/>
              </a:rPr>
              <a:t>as</a:t>
            </a:r>
            <a:r>
              <a:rPr lang="es" sz="1050">
                <a:solidFill>
                  <a:srgbClr val="D4D4D4"/>
                </a:solidFill>
                <a:highlight>
                  <a:srgbClr val="1E1E1E"/>
                </a:highlight>
                <a:latin typeface="Courier New"/>
                <a:ea typeface="Courier New"/>
                <a:cs typeface="Courier New"/>
                <a:sym typeface="Courier New"/>
              </a:rPr>
              <a:t> pd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datawig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df_train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df_test = datawig.utils.random_split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#Inicializar el modelo SimpleImputer</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imputer = datawig.SimpleImputer</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input_columns=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'Col0'</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'Col1'</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'Col2'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columnas que tienen la informacion con la columna a imputar</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output_column= </a:t>
            </a:r>
            <a:r>
              <a:rPr lang="es" sz="1050">
                <a:solidFill>
                  <a:srgbClr val="CE9178"/>
                </a:solidFill>
                <a:highlight>
                  <a:srgbClr val="1E1E1E"/>
                </a:highlight>
                <a:latin typeface="Courier New"/>
                <a:ea typeface="Courier New"/>
                <a:cs typeface="Courier New"/>
                <a:sym typeface="Courier New"/>
              </a:rPr>
              <a:t>'Col4'</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columna que queremos imputar</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output_path = </a:t>
            </a:r>
            <a:r>
              <a:rPr lang="es" sz="1050">
                <a:solidFill>
                  <a:srgbClr val="CE9178"/>
                </a:solidFill>
                <a:highlight>
                  <a:srgbClr val="1E1E1E"/>
                </a:highlight>
                <a:latin typeface="Courier New"/>
                <a:ea typeface="Courier New"/>
                <a:cs typeface="Courier New"/>
                <a:sym typeface="Courier New"/>
              </a:rPr>
              <a:t>'imputer_model'</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modelo y metricas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Entrenar el modelo con data de entrenamiento y 50 epocas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imputer.fit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train_df=df_train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num_epochs=</a:t>
            </a:r>
            <a:r>
              <a:rPr lang="es" sz="1050">
                <a:solidFill>
                  <a:srgbClr val="B5CEA8"/>
                </a:solidFill>
                <a:highlight>
                  <a:srgbClr val="1E1E1E"/>
                </a:highlight>
                <a:latin typeface="Courier New"/>
                <a:ea typeface="Courier New"/>
                <a:cs typeface="Courier New"/>
                <a:sym typeface="Courier New"/>
              </a:rPr>
              <a:t>50</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Imputar los missing values y devolver el dataframe original con la predicciones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imputed = imputer.predict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df_test</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print(imputed.head().round(2))</a:t>
            </a:r>
            <a:endParaRPr sz="1050">
              <a:solidFill>
                <a:srgbClr val="D4D4D4"/>
              </a:solidFill>
              <a:highlight>
                <a:srgbClr val="1E1E1E"/>
              </a:highlight>
              <a:latin typeface="Courier New"/>
              <a:ea typeface="Courier New"/>
              <a:cs typeface="Courier New"/>
              <a:sym typeface="Courier New"/>
            </a:endParaRPr>
          </a:p>
        </p:txBody>
      </p:sp>
      <p:sp>
        <p:nvSpPr>
          <p:cNvPr id="515" name="Google Shape;515;p81"/>
          <p:cNvSpPr txBox="1"/>
          <p:nvPr/>
        </p:nvSpPr>
        <p:spPr>
          <a:xfrm>
            <a:off x="63200" y="286750"/>
            <a:ext cx="69639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Librería Datawig</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2"/>
          <p:cNvSpPr txBox="1"/>
          <p:nvPr/>
        </p:nvSpPr>
        <p:spPr>
          <a:xfrm>
            <a:off x="1214625" y="817350"/>
            <a:ext cx="6284400" cy="40752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Col0   Col1  Col2  Col3   Col4  Col5  Col6  Col7  Col8  Col4_imputed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734   2.0  105.0  75.0   NaN    NaN  23.3  0.56    53   NaN        113.50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213   NaN  140.0  65.0  26.0  130.0  42.6  0.43    24   1.0        175.10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465   NaN  124.0  56.0  13.0  105.0  21.8  0.45    21   NaN        149.18</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206   8.0  196.0  76.0  29.0  280.0  37.5  0.60    57   1.0        168.51</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762   9.0   89.0  62.0   NaN    NaN  22.5  0.14    33   NaN        110.74</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542  10.0   90.0  85.0  32.0    NaN  34.9  0.82    56   1.0        108.02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255   1.0  113.0  64.0  35.0    NaN  33.6  0.54    21   1.0        130.35</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412   1.0  143.0  84.0  23.0  310.0  42.4  1.08    22   NaN        146.46</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328   2.0  102.0  86.0  36.0  120.0  45.5  0.13    23   1.0        121.36</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583   8.0  100.0  76.0   NaN    NaN  38.7  0.19    42   NaN        131.35</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346   1.0  139.0  46.0  19.0   83.0  28.7  0.65    22   NaN        164.06</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427   1.0  181.0  64.0  30.0  180.0  34.1  0.33    38   1.0        215.98</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649   NaN  107.0  60.0  25.0    NaN  26.4  0.13    23   NaN        127.96</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757   NaN  123.0  72.0   NaN    NaN  36.3  0.26    52   1.0        155.13</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607   1.0   92.0  62.0  25.0   41.0  19.5  0.48    25   NaN         97.90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421   2.0   94.0  68.0  18.0   76.0  26.0  0.56    21   NaN         98.36</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470   1.0  144.0  82.0  40.0    NaN  41.3  0.61    28   NaN        150.10</a:t>
            </a:r>
            <a:endParaRPr sz="1050">
              <a:solidFill>
                <a:srgbClr val="D4D4D4"/>
              </a:solidFill>
              <a:highlight>
                <a:srgbClr val="1E1E1E"/>
              </a:highlight>
              <a:latin typeface="Courier New"/>
              <a:ea typeface="Courier New"/>
              <a:cs typeface="Courier New"/>
              <a:sym typeface="Courier New"/>
            </a:endParaRPr>
          </a:p>
        </p:txBody>
      </p:sp>
      <p:sp>
        <p:nvSpPr>
          <p:cNvPr id="521" name="Google Shape;521;p82"/>
          <p:cNvSpPr txBox="1"/>
          <p:nvPr/>
        </p:nvSpPr>
        <p:spPr>
          <a:xfrm>
            <a:off x="417025" y="210925"/>
            <a:ext cx="69639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Librería Datawig</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27" name="Google Shape;527;p8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4"/>
          <p:cNvSpPr txBox="1"/>
          <p:nvPr/>
        </p:nvSpPr>
        <p:spPr>
          <a:xfrm>
            <a:off x="1404876" y="1258950"/>
            <a:ext cx="67590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R</a:t>
            </a:r>
            <a:r>
              <a:rPr b="1" lang="es" sz="4000">
                <a:solidFill>
                  <a:schemeClr val="lt1"/>
                </a:solidFill>
                <a:latin typeface="DM Sans"/>
                <a:ea typeface="DM Sans"/>
                <a:cs typeface="DM Sans"/>
                <a:sym typeface="DM Sans"/>
              </a:rPr>
              <a:t>educción de dimensionalidad con análisis de </a:t>
            </a:r>
            <a:r>
              <a:rPr b="1" lang="es" sz="4000">
                <a:solidFill>
                  <a:srgbClr val="EAFF6A"/>
                </a:solidFill>
                <a:latin typeface="DM Sans"/>
                <a:ea typeface="DM Sans"/>
                <a:cs typeface="DM Sans"/>
                <a:sym typeface="DM Sans"/>
              </a:rPr>
              <a:t>componentes principales</a:t>
            </a:r>
            <a:endParaRPr b="1" sz="4000">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5"/>
          <p:cNvSpPr txBox="1"/>
          <p:nvPr/>
        </p:nvSpPr>
        <p:spPr>
          <a:xfrm>
            <a:off x="1461300" y="1646250"/>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Análisis de componentes principales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6"/>
          <p:cNvSpPr txBox="1"/>
          <p:nvPr/>
        </p:nvSpPr>
        <p:spPr>
          <a:xfrm>
            <a:off x="473350" y="619525"/>
            <a:ext cx="8141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tal si pudiéramos simplificar la información que tenemos por delante?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43" name="Google Shape;543;p86"/>
          <p:cNvSpPr txBox="1"/>
          <p:nvPr/>
        </p:nvSpPr>
        <p:spPr>
          <a:xfrm>
            <a:off x="410175" y="257175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pudiéramos “ver la sombra” de los datos de tal forma de poder acomodarlos en una “foto” de dos dimensiones y así poder verlos mejor?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44" name="Google Shape;544;p86"/>
          <p:cNvPicPr preferRelativeResize="0"/>
          <p:nvPr/>
        </p:nvPicPr>
        <p:blipFill>
          <a:blip r:embed="rId3">
            <a:alphaModFix/>
          </a:blip>
          <a:stretch>
            <a:fillRect/>
          </a:stretch>
        </p:blipFill>
        <p:spPr>
          <a:xfrm>
            <a:off x="5243269" y="2317200"/>
            <a:ext cx="3047700" cy="203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3"/>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¡Vamos a Kahoot!</a:t>
            </a:r>
            <a:endParaRPr i="1" sz="3600">
              <a:latin typeface="Anton"/>
              <a:ea typeface="Anton"/>
              <a:cs typeface="Anton"/>
              <a:sym typeface="Anton"/>
            </a:endParaRPr>
          </a:p>
        </p:txBody>
      </p:sp>
      <p:pic>
        <p:nvPicPr>
          <p:cNvPr id="148" name="Google Shape;148;p33"/>
          <p:cNvPicPr preferRelativeResize="0"/>
          <p:nvPr/>
        </p:nvPicPr>
        <p:blipFill>
          <a:blip r:embed="rId3">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7"/>
          <p:cNvSpPr txBox="1"/>
          <p:nvPr/>
        </p:nvSpPr>
        <p:spPr>
          <a:xfrm>
            <a:off x="1461300" y="34597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Veamos el siguiente video</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sp>
        <p:nvSpPr>
          <p:cNvPr id="551" name="Google Shape;551;p87"/>
          <p:cNvSpPr txBox="1"/>
          <p:nvPr/>
        </p:nvSpPr>
        <p:spPr>
          <a:xfrm>
            <a:off x="5949025" y="2037900"/>
            <a:ext cx="216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Acercándonos al concepto...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52" name="Google Shape;552;p87"/>
          <p:cNvSpPr txBox="1"/>
          <p:nvPr/>
        </p:nvSpPr>
        <p:spPr>
          <a:xfrm>
            <a:off x="2450756" y="2547703"/>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descr="Nikola Tesla - my new 3D anamorphosis, 3,5 x 2,5 x 2,5 m&#10;&#10;I made from washing machines, televisions, computers, radios, printers, microwaves, videos, speakers, lamps, and various electro appliances portrait of Nikola Tesla, without his invention of alternating current would have none of them could work. This anamorphosis is 3D installation with the resulting 2D effect." id="553" name="Google Shape;553;p87" title="Nikola Tesla - 3D Anamorphosis (OFFICIAL VIDEO)">
            <a:hlinkClick r:id="rId3"/>
          </p:cNvPr>
          <p:cNvPicPr preferRelativeResize="0"/>
          <p:nvPr/>
        </p:nvPicPr>
        <p:blipFill>
          <a:blip r:embed="rId4">
            <a:alphaModFix/>
          </a:blip>
          <a:stretch>
            <a:fillRect/>
          </a:stretch>
        </p:blipFill>
        <p:spPr>
          <a:xfrm>
            <a:off x="991787" y="1121713"/>
            <a:ext cx="4603025" cy="3452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8"/>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t/>
            </a:r>
            <a:endParaRPr sz="2000"/>
          </a:p>
        </p:txBody>
      </p:sp>
      <p:sp>
        <p:nvSpPr>
          <p:cNvPr id="559" name="Google Shape;559;p88"/>
          <p:cNvSpPr txBox="1"/>
          <p:nvPr/>
        </p:nvSpPr>
        <p:spPr>
          <a:xfrm>
            <a:off x="508050" y="315450"/>
            <a:ext cx="8127900" cy="4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t/>
            </a:r>
            <a:endParaRPr sz="2000">
              <a:latin typeface="Helvetica Neue Light"/>
              <a:ea typeface="Helvetica Neue Light"/>
              <a:cs typeface="Helvetica Neue Light"/>
              <a:sym typeface="Helvetica Neue Light"/>
            </a:endParaRPr>
          </a:p>
        </p:txBody>
      </p:sp>
      <p:pic>
        <p:nvPicPr>
          <p:cNvPr id="560" name="Google Shape;560;p88"/>
          <p:cNvPicPr preferRelativeResize="0"/>
          <p:nvPr/>
        </p:nvPicPr>
        <p:blipFill>
          <a:blip r:embed="rId3">
            <a:alphaModFix/>
          </a:blip>
          <a:stretch>
            <a:fillRect/>
          </a:stretch>
        </p:blipFill>
        <p:spPr>
          <a:xfrm>
            <a:off x="3216875" y="997600"/>
            <a:ext cx="5875150" cy="3425550"/>
          </a:xfrm>
          <a:prstGeom prst="rect">
            <a:avLst/>
          </a:prstGeom>
          <a:noFill/>
          <a:ln cap="flat" cmpd="sng" w="19050">
            <a:solidFill>
              <a:schemeClr val="dk2"/>
            </a:solidFill>
            <a:prstDash val="solid"/>
            <a:round/>
            <a:headEnd len="sm" w="sm" type="none"/>
            <a:tailEnd len="sm" w="sm" type="none"/>
          </a:ln>
        </p:spPr>
      </p:pic>
      <p:sp>
        <p:nvSpPr>
          <p:cNvPr id="561" name="Google Shape;561;p88"/>
          <p:cNvSpPr txBox="1"/>
          <p:nvPr/>
        </p:nvSpPr>
        <p:spPr>
          <a:xfrm>
            <a:off x="341200" y="997600"/>
            <a:ext cx="3993600" cy="431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62" name="Google Shape;562;p88"/>
          <p:cNvSpPr txBox="1"/>
          <p:nvPr/>
        </p:nvSpPr>
        <p:spPr>
          <a:xfrm>
            <a:off x="341200" y="1902050"/>
            <a:ext cx="3000000" cy="55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1350">
                <a:solidFill>
                  <a:schemeClr val="dk1"/>
                </a:solidFill>
                <a:latin typeface="DM Sans"/>
                <a:ea typeface="DM Sans"/>
                <a:cs typeface="DM Sans"/>
                <a:sym typeface="DM Sans"/>
              </a:rPr>
              <a:t>Consideremos el conocido conjunto de datos Iris:</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9"/>
          <p:cNvSpPr txBox="1"/>
          <p:nvPr/>
        </p:nvSpPr>
        <p:spPr>
          <a:xfrm>
            <a:off x="610350" y="678250"/>
            <a:ext cx="7453500" cy="400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podríamos reducir tanta información?</a:t>
            </a:r>
            <a:endParaRPr b="1" sz="4000">
              <a:solidFill>
                <a:schemeClr val="dk1"/>
              </a:solidFill>
              <a:latin typeface="DM Sans"/>
              <a:ea typeface="DM Sans"/>
              <a:cs typeface="DM Sans"/>
              <a:sym typeface="DM Sans"/>
            </a:endParaRPr>
          </a:p>
        </p:txBody>
      </p:sp>
      <p:sp>
        <p:nvSpPr>
          <p:cNvPr id="568" name="Google Shape;568;p89"/>
          <p:cNvSpPr txBox="1"/>
          <p:nvPr/>
        </p:nvSpPr>
        <p:spPr>
          <a:xfrm>
            <a:off x="610350" y="4457138"/>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9" name="Google Shape;569;p89"/>
          <p:cNvSpPr txBox="1"/>
          <p:nvPr/>
        </p:nvSpPr>
        <p:spPr>
          <a:xfrm>
            <a:off x="434550" y="1962825"/>
            <a:ext cx="4999500" cy="20793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DM Sans"/>
              <a:buChar char="✓"/>
            </a:pPr>
            <a:r>
              <a:rPr b="1" lang="es" sz="1350">
                <a:solidFill>
                  <a:schemeClr val="dk1"/>
                </a:solidFill>
                <a:latin typeface="DM Sans"/>
                <a:ea typeface="DM Sans"/>
                <a:cs typeface="DM Sans"/>
                <a:sym typeface="DM Sans"/>
              </a:rPr>
              <a:t>Las componentes son nuevas variables, cada una de las cuales surge de realizar un cálculo con todas las variables originales.</a:t>
            </a:r>
            <a:endParaRPr b="1" sz="1350">
              <a:solidFill>
                <a:schemeClr val="dk1"/>
              </a:solidFill>
              <a:latin typeface="DM Sans"/>
              <a:ea typeface="DM Sans"/>
              <a:cs typeface="DM Sans"/>
              <a:sym typeface="DM Sans"/>
            </a:endParaRPr>
          </a:p>
          <a:p>
            <a:pPr indent="-314325" lvl="0" marL="457200" rtl="0" algn="just">
              <a:lnSpc>
                <a:spcPct val="150000"/>
              </a:lnSpc>
              <a:spcBef>
                <a:spcPts val="1000"/>
              </a:spcBef>
              <a:spcAft>
                <a:spcPts val="1000"/>
              </a:spcAft>
              <a:buClr>
                <a:srgbClr val="EF89D2"/>
              </a:buClr>
              <a:buSzPts val="1350"/>
              <a:buFont typeface="Helvetica Neue Light"/>
              <a:buChar char="✓"/>
            </a:pPr>
            <a:r>
              <a:rPr lang="es" sz="1350">
                <a:solidFill>
                  <a:schemeClr val="dk1"/>
                </a:solidFill>
                <a:latin typeface="DM Sans"/>
                <a:ea typeface="DM Sans"/>
                <a:cs typeface="DM Sans"/>
                <a:sym typeface="DM Sans"/>
              </a:rPr>
              <a:t>Aplicar componentes principales es como </a:t>
            </a:r>
            <a:r>
              <a:rPr b="1" lang="es" sz="1350">
                <a:solidFill>
                  <a:schemeClr val="dk1"/>
                </a:solidFill>
                <a:latin typeface="DM Sans"/>
                <a:ea typeface="DM Sans"/>
                <a:cs typeface="DM Sans"/>
                <a:sym typeface="DM Sans"/>
              </a:rPr>
              <a:t>encender una fuente de luz, que busca la sombra mejor proyectada por los datos </a:t>
            </a:r>
            <a:r>
              <a:rPr lang="es" sz="1350">
                <a:solidFill>
                  <a:schemeClr val="dk1"/>
                </a:solidFill>
                <a:latin typeface="DM Sans"/>
                <a:ea typeface="DM Sans"/>
                <a:cs typeface="DM Sans"/>
                <a:sym typeface="DM Sans"/>
              </a:rPr>
              <a:t>😉.</a:t>
            </a:r>
            <a:endParaRPr b="1" sz="135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0"/>
          <p:cNvSpPr txBox="1"/>
          <p:nvPr/>
        </p:nvSpPr>
        <p:spPr>
          <a:xfrm>
            <a:off x="1120600" y="1685388"/>
            <a:ext cx="31716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Primero las </a:t>
            </a:r>
            <a:r>
              <a:rPr b="1" lang="es" sz="1350">
                <a:solidFill>
                  <a:schemeClr val="dk1"/>
                </a:solidFill>
                <a:latin typeface="DM Sans"/>
                <a:ea typeface="DM Sans"/>
                <a:cs typeface="DM Sans"/>
                <a:sym typeface="DM Sans"/>
              </a:rPr>
              <a:t>variables originales</a:t>
            </a:r>
            <a:endParaRPr b="1" sz="1350">
              <a:latin typeface="DM Sans"/>
              <a:ea typeface="DM Sans"/>
              <a:cs typeface="DM Sans"/>
              <a:sym typeface="DM Sans"/>
            </a:endParaRPr>
          </a:p>
        </p:txBody>
      </p:sp>
      <p:sp>
        <p:nvSpPr>
          <p:cNvPr id="575" name="Google Shape;575;p90"/>
          <p:cNvSpPr txBox="1"/>
          <p:nvPr/>
        </p:nvSpPr>
        <p:spPr>
          <a:xfrm>
            <a:off x="291850" y="265675"/>
            <a:ext cx="7399800" cy="431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 En los gráficos siguientes pueden verse:</a:t>
            </a:r>
            <a:endParaRPr b="1" sz="4000">
              <a:solidFill>
                <a:schemeClr val="dk1"/>
              </a:solidFill>
              <a:latin typeface="DM Sans"/>
              <a:ea typeface="DM Sans"/>
              <a:cs typeface="DM Sans"/>
              <a:sym typeface="DM Sans"/>
            </a:endParaRPr>
          </a:p>
        </p:txBody>
      </p:sp>
      <p:pic>
        <p:nvPicPr>
          <p:cNvPr id="576" name="Google Shape;576;p90"/>
          <p:cNvPicPr preferRelativeResize="0"/>
          <p:nvPr/>
        </p:nvPicPr>
        <p:blipFill>
          <a:blip r:embed="rId3">
            <a:alphaModFix/>
          </a:blip>
          <a:stretch>
            <a:fillRect/>
          </a:stretch>
        </p:blipFill>
        <p:spPr>
          <a:xfrm>
            <a:off x="291848" y="2250200"/>
            <a:ext cx="4829127" cy="1443925"/>
          </a:xfrm>
          <a:prstGeom prst="rect">
            <a:avLst/>
          </a:prstGeom>
          <a:noFill/>
          <a:ln cap="flat" cmpd="sng" w="19050">
            <a:solidFill>
              <a:schemeClr val="dk2"/>
            </a:solidFill>
            <a:prstDash val="solid"/>
            <a:round/>
            <a:headEnd len="sm" w="sm" type="none"/>
            <a:tailEnd len="sm" w="sm" type="none"/>
          </a:ln>
        </p:spPr>
      </p:pic>
      <p:pic>
        <p:nvPicPr>
          <p:cNvPr id="577" name="Google Shape;577;p90"/>
          <p:cNvPicPr preferRelativeResize="0"/>
          <p:nvPr/>
        </p:nvPicPr>
        <p:blipFill>
          <a:blip r:embed="rId4">
            <a:alphaModFix/>
          </a:blip>
          <a:stretch>
            <a:fillRect/>
          </a:stretch>
        </p:blipFill>
        <p:spPr>
          <a:xfrm>
            <a:off x="5510397" y="1284923"/>
            <a:ext cx="3171550" cy="3332590"/>
          </a:xfrm>
          <a:prstGeom prst="rect">
            <a:avLst/>
          </a:prstGeom>
          <a:noFill/>
          <a:ln cap="flat" cmpd="sng" w="19050">
            <a:solidFill>
              <a:schemeClr val="dk2"/>
            </a:solidFill>
            <a:prstDash val="solid"/>
            <a:round/>
            <a:headEnd len="sm" w="sm" type="none"/>
            <a:tailEnd len="sm" w="sm" type="none"/>
          </a:ln>
        </p:spPr>
      </p:pic>
      <p:sp>
        <p:nvSpPr>
          <p:cNvPr id="578" name="Google Shape;578;p90"/>
          <p:cNvSpPr txBox="1"/>
          <p:nvPr/>
        </p:nvSpPr>
        <p:spPr>
          <a:xfrm>
            <a:off x="5318075" y="794650"/>
            <a:ext cx="3558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None/>
            </a:pPr>
            <a:r>
              <a:rPr lang="es" sz="1350">
                <a:solidFill>
                  <a:schemeClr val="dk1"/>
                </a:solidFill>
                <a:latin typeface="DM Sans"/>
                <a:ea typeface="DM Sans"/>
                <a:cs typeface="DM Sans"/>
                <a:sym typeface="DM Sans"/>
              </a:rPr>
              <a:t>Luego las </a:t>
            </a:r>
            <a:r>
              <a:rPr b="1" lang="es" sz="1350">
                <a:solidFill>
                  <a:schemeClr val="dk1"/>
                </a:solidFill>
                <a:latin typeface="DM Sans"/>
                <a:ea typeface="DM Sans"/>
                <a:cs typeface="DM Sans"/>
                <a:sym typeface="DM Sans"/>
              </a:rPr>
              <a:t>componentes principales</a:t>
            </a:r>
            <a:endParaRPr b="1" sz="1350">
              <a:latin typeface="DM Sans"/>
              <a:ea typeface="DM Sans"/>
              <a:cs typeface="DM Sans"/>
              <a:sym typeface="DM Sans"/>
            </a:endParaRPr>
          </a:p>
        </p:txBody>
      </p:sp>
      <p:sp>
        <p:nvSpPr>
          <p:cNvPr id="579" name="Google Shape;579;p90"/>
          <p:cNvSpPr txBox="1"/>
          <p:nvPr/>
        </p:nvSpPr>
        <p:spPr>
          <a:xfrm>
            <a:off x="5040750" y="2443450"/>
            <a:ext cx="61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rPr>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1"/>
          <p:cNvSpPr txBox="1"/>
          <p:nvPr/>
        </p:nvSpPr>
        <p:spPr>
          <a:xfrm>
            <a:off x="610350" y="593625"/>
            <a:ext cx="6963900" cy="431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hicimos?</a:t>
            </a:r>
            <a:endParaRPr b="1" sz="4000">
              <a:solidFill>
                <a:schemeClr val="dk1"/>
              </a:solidFill>
              <a:latin typeface="DM Sans"/>
              <a:ea typeface="DM Sans"/>
              <a:cs typeface="DM Sans"/>
              <a:sym typeface="DM Sans"/>
            </a:endParaRPr>
          </a:p>
        </p:txBody>
      </p:sp>
      <p:sp>
        <p:nvSpPr>
          <p:cNvPr id="585" name="Google Shape;585;p91"/>
          <p:cNvSpPr txBox="1"/>
          <p:nvPr/>
        </p:nvSpPr>
        <p:spPr>
          <a:xfrm>
            <a:off x="610350" y="4457138"/>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6" name="Google Shape;586;p91"/>
          <p:cNvSpPr txBox="1"/>
          <p:nvPr/>
        </p:nvSpPr>
        <p:spPr>
          <a:xfrm>
            <a:off x="434550" y="1024725"/>
            <a:ext cx="8274900" cy="431100"/>
          </a:xfrm>
          <a:prstGeom prst="rect">
            <a:avLst/>
          </a:prstGeom>
          <a:noFill/>
          <a:ln>
            <a:noFill/>
          </a:ln>
        </p:spPr>
        <p:txBody>
          <a:bodyPr anchorCtr="0" anchor="ctr" bIns="91425" lIns="91425" spcFirstLastPara="1" rIns="91425" wrap="square" tIns="91425">
            <a:spAutoFit/>
          </a:bodyPr>
          <a:lstStyle/>
          <a:p>
            <a:pPr indent="0" lvl="0" marL="0" rtl="0" algn="just">
              <a:lnSpc>
                <a:spcPct val="150000"/>
              </a:lnSpc>
              <a:spcBef>
                <a:spcPts val="0"/>
              </a:spcBef>
              <a:spcAft>
                <a:spcPts val="1000"/>
              </a:spcAft>
              <a:buNone/>
            </a:pPr>
            <a:r>
              <a:t/>
            </a:r>
            <a:endParaRPr b="1" sz="1600">
              <a:solidFill>
                <a:schemeClr val="dk1"/>
              </a:solidFill>
              <a:latin typeface="Helvetica Neue"/>
              <a:ea typeface="Helvetica Neue"/>
              <a:cs typeface="Helvetica Neue"/>
              <a:sym typeface="Helvetica Neue"/>
            </a:endParaRPr>
          </a:p>
        </p:txBody>
      </p:sp>
      <p:sp>
        <p:nvSpPr>
          <p:cNvPr id="587" name="Google Shape;587;p91"/>
          <p:cNvSpPr txBox="1"/>
          <p:nvPr/>
        </p:nvSpPr>
        <p:spPr>
          <a:xfrm>
            <a:off x="434550" y="1455825"/>
            <a:ext cx="4355100" cy="20793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Simplemente </a:t>
            </a:r>
            <a:r>
              <a:rPr b="1" lang="es" sz="1350">
                <a:solidFill>
                  <a:schemeClr val="dk1"/>
                </a:solidFill>
                <a:latin typeface="DM Sans"/>
                <a:ea typeface="DM Sans"/>
                <a:cs typeface="DM Sans"/>
                <a:sym typeface="DM Sans"/>
              </a:rPr>
              <a:t>creamos un nuevo conjunto de datos.</a:t>
            </a:r>
            <a:endParaRPr sz="1350">
              <a:solidFill>
                <a:schemeClr val="dk1"/>
              </a:solidFill>
              <a:latin typeface="DM Sans"/>
              <a:ea typeface="DM Sans"/>
              <a:cs typeface="DM Sans"/>
              <a:sym typeface="DM Sans"/>
            </a:endParaRPr>
          </a:p>
          <a:p>
            <a:pPr indent="-314325" lvl="0" marL="457200" rtl="0" algn="just">
              <a:lnSpc>
                <a:spcPct val="150000"/>
              </a:lnSpc>
              <a:spcBef>
                <a:spcPts val="1000"/>
              </a:spcBef>
              <a:spcAft>
                <a:spcPts val="1000"/>
              </a:spcAft>
              <a:buClr>
                <a:srgbClr val="EF89D2"/>
              </a:buClr>
              <a:buSzPts val="1350"/>
              <a:buFont typeface="Helvetica Neue Light"/>
              <a:buChar char="✓"/>
            </a:pPr>
            <a:r>
              <a:rPr lang="es" sz="1350">
                <a:solidFill>
                  <a:schemeClr val="dk1"/>
                </a:solidFill>
                <a:latin typeface="DM Sans"/>
                <a:ea typeface="DM Sans"/>
                <a:cs typeface="DM Sans"/>
                <a:sym typeface="DM Sans"/>
              </a:rPr>
              <a:t>Estas nuevas variables están calculadas de tal forma que </a:t>
            </a:r>
            <a:r>
              <a:rPr b="1" lang="es" sz="1350">
                <a:solidFill>
                  <a:schemeClr val="dk1"/>
                </a:solidFill>
                <a:latin typeface="DM Sans"/>
                <a:ea typeface="DM Sans"/>
                <a:cs typeface="DM Sans"/>
                <a:sym typeface="DM Sans"/>
              </a:rPr>
              <a:t>cada una de ellas puede explicar la variabilidad de los datos</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con distinto grado de importancia.</a:t>
            </a:r>
            <a:endParaRPr sz="1350">
              <a:solidFill>
                <a:schemeClr val="dk1"/>
              </a:solidFill>
              <a:latin typeface="DM Sans"/>
              <a:ea typeface="DM Sans"/>
              <a:cs typeface="DM Sans"/>
              <a:sym typeface="DM Sans"/>
            </a:endParaRPr>
          </a:p>
        </p:txBody>
      </p:sp>
      <p:sp>
        <p:nvSpPr>
          <p:cNvPr id="588" name="Google Shape;588;p91"/>
          <p:cNvSpPr txBox="1"/>
          <p:nvPr/>
        </p:nvSpPr>
        <p:spPr>
          <a:xfrm>
            <a:off x="4953925" y="1455825"/>
            <a:ext cx="3505500" cy="1015800"/>
          </a:xfrm>
          <a:prstGeom prst="rect">
            <a:avLst/>
          </a:prstGeom>
          <a:no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1000"/>
              </a:spcAft>
              <a:buClr>
                <a:srgbClr val="EF89D2"/>
              </a:buClr>
              <a:buSzPts val="1350"/>
              <a:buFont typeface="DM Sans"/>
              <a:buChar char="✓"/>
            </a:pPr>
            <a:r>
              <a:rPr lang="es" sz="1350">
                <a:solidFill>
                  <a:schemeClr val="dk1"/>
                </a:solidFill>
                <a:latin typeface="DM Sans"/>
                <a:ea typeface="DM Sans"/>
                <a:cs typeface="DM Sans"/>
                <a:sym typeface="DM Sans"/>
              </a:rPr>
              <a:t>PC1 explicará el mayor porcentaje de los datos, la PC2 un poco menos, y así en orden decreciente.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2"/>
          <p:cNvSpPr txBox="1"/>
          <p:nvPr/>
        </p:nvSpPr>
        <p:spPr>
          <a:xfrm>
            <a:off x="447500" y="517875"/>
            <a:ext cx="7290000" cy="492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se mide esta importancia?</a:t>
            </a:r>
            <a:endParaRPr b="1" sz="4000">
              <a:solidFill>
                <a:schemeClr val="dk1"/>
              </a:solidFill>
              <a:latin typeface="DM Sans"/>
              <a:ea typeface="DM Sans"/>
              <a:cs typeface="DM Sans"/>
              <a:sym typeface="DM Sans"/>
            </a:endParaRPr>
          </a:p>
        </p:txBody>
      </p:sp>
      <p:sp>
        <p:nvSpPr>
          <p:cNvPr id="594" name="Google Shape;594;p92"/>
          <p:cNvSpPr txBox="1"/>
          <p:nvPr/>
        </p:nvSpPr>
        <p:spPr>
          <a:xfrm>
            <a:off x="610350" y="4457138"/>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5" name="Google Shape;595;p92"/>
          <p:cNvSpPr txBox="1"/>
          <p:nvPr/>
        </p:nvSpPr>
        <p:spPr>
          <a:xfrm>
            <a:off x="434550" y="3161513"/>
            <a:ext cx="8274900" cy="492600"/>
          </a:xfrm>
          <a:prstGeom prst="rect">
            <a:avLst/>
          </a:prstGeom>
          <a:noFill/>
          <a:ln>
            <a:noFill/>
          </a:ln>
        </p:spPr>
        <p:txBody>
          <a:bodyPr anchorCtr="0" anchor="ctr" bIns="91425" lIns="91425" spcFirstLastPara="1" rIns="91425" wrap="square" tIns="91425">
            <a:spAutoFit/>
          </a:bodyPr>
          <a:lstStyle/>
          <a:p>
            <a:pPr indent="0" lvl="0" marL="0" rtl="0" algn="just">
              <a:lnSpc>
                <a:spcPct val="150000"/>
              </a:lnSpc>
              <a:spcBef>
                <a:spcPts val="0"/>
              </a:spcBef>
              <a:spcAft>
                <a:spcPts val="1000"/>
              </a:spcAft>
              <a:buNone/>
            </a:pPr>
            <a:r>
              <a:t/>
            </a:r>
            <a:endParaRPr sz="2000">
              <a:solidFill>
                <a:schemeClr val="dk1"/>
              </a:solidFill>
              <a:latin typeface="Roboto Mono"/>
              <a:ea typeface="Roboto Mono"/>
              <a:cs typeface="Roboto Mono"/>
              <a:sym typeface="Roboto Mono"/>
            </a:endParaRPr>
          </a:p>
        </p:txBody>
      </p:sp>
      <p:sp>
        <p:nvSpPr>
          <p:cNvPr id="596" name="Google Shape;596;p92"/>
          <p:cNvSpPr txBox="1"/>
          <p:nvPr/>
        </p:nvSpPr>
        <p:spPr>
          <a:xfrm>
            <a:off x="1540650" y="3330638"/>
            <a:ext cx="59187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None/>
            </a:pPr>
            <a:r>
              <a:rPr b="1" lang="es" sz="1350">
                <a:solidFill>
                  <a:schemeClr val="dk1"/>
                </a:solidFill>
                <a:latin typeface="DM Sans"/>
                <a:ea typeface="DM Sans"/>
                <a:cs typeface="DM Sans"/>
                <a:sym typeface="DM Sans"/>
              </a:rPr>
              <a:t>“explained variance ratio” </a:t>
            </a:r>
            <a:r>
              <a:rPr lang="es" sz="1350">
                <a:solidFill>
                  <a:schemeClr val="dk1"/>
                </a:solidFill>
                <a:latin typeface="DM Sans"/>
                <a:ea typeface="DM Sans"/>
                <a:cs typeface="DM Sans"/>
                <a:sym typeface="DM Sans"/>
              </a:rPr>
              <a:t>o </a:t>
            </a:r>
            <a:r>
              <a:rPr b="1" lang="es" sz="1350">
                <a:solidFill>
                  <a:schemeClr val="dk1"/>
                </a:solidFill>
                <a:latin typeface="DM Sans"/>
                <a:ea typeface="DM Sans"/>
                <a:cs typeface="DM Sans"/>
                <a:sym typeface="DM Sans"/>
              </a:rPr>
              <a:t>tasa de variabilidad explicada</a:t>
            </a:r>
            <a:endParaRPr b="1" sz="1350">
              <a:solidFill>
                <a:schemeClr val="dk1"/>
              </a:solidFill>
              <a:latin typeface="DM Sans"/>
              <a:ea typeface="DM Sans"/>
              <a:cs typeface="DM Sans"/>
              <a:sym typeface="DM Sans"/>
            </a:endParaRPr>
          </a:p>
        </p:txBody>
      </p:sp>
      <p:graphicFrame>
        <p:nvGraphicFramePr>
          <p:cNvPr id="597" name="Google Shape;597;p92"/>
          <p:cNvGraphicFramePr/>
          <p:nvPr/>
        </p:nvGraphicFramePr>
        <p:xfrm>
          <a:off x="1706400" y="3723038"/>
          <a:ext cx="3000000" cy="3000000"/>
        </p:xfrm>
        <a:graphic>
          <a:graphicData uri="http://schemas.openxmlformats.org/drawingml/2006/table">
            <a:tbl>
              <a:tblPr>
                <a:noFill/>
                <a:tableStyleId>{64218E47-A5AF-45B3-A45B-83497994E186}</a:tableStyleId>
              </a:tblPr>
              <a:tblGrid>
                <a:gridCol w="1432800"/>
                <a:gridCol w="1432800"/>
                <a:gridCol w="1432800"/>
                <a:gridCol w="1432800"/>
              </a:tblGrid>
              <a:tr h="12700">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PC1</a:t>
                      </a:r>
                      <a:endParaRPr sz="11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PC2</a:t>
                      </a:r>
                      <a:endParaRPr sz="11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PC3</a:t>
                      </a:r>
                      <a:endParaRPr sz="11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PC4</a:t>
                      </a:r>
                      <a:endParaRPr sz="11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92.46</a:t>
                      </a:r>
                      <a:endParaRPr sz="11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5.30</a:t>
                      </a:r>
                      <a:endParaRPr sz="11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1.71</a:t>
                      </a:r>
                      <a:endParaRPr sz="11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s" sz="1100">
                          <a:latin typeface="Helvetica Neue Light"/>
                          <a:ea typeface="Helvetica Neue Light"/>
                          <a:cs typeface="Helvetica Neue Light"/>
                          <a:sym typeface="Helvetica Neue Light"/>
                        </a:rPr>
                        <a:t>0.51</a:t>
                      </a:r>
                      <a:endParaRPr sz="1100">
                        <a:latin typeface="Helvetica Neue Light"/>
                        <a:ea typeface="Helvetica Neue Light"/>
                        <a:cs typeface="Helvetica Neue Light"/>
                        <a:sym typeface="Helvetica Neue Light"/>
                      </a:endParaRPr>
                    </a:p>
                  </a:txBody>
                  <a:tcPr marT="63500" marB="63500" marR="63500" marL="63500"/>
                </a:tc>
              </a:tr>
            </a:tbl>
          </a:graphicData>
        </a:graphic>
      </p:graphicFrame>
      <p:sp>
        <p:nvSpPr>
          <p:cNvPr id="598" name="Google Shape;598;p92"/>
          <p:cNvSpPr txBox="1"/>
          <p:nvPr/>
        </p:nvSpPr>
        <p:spPr>
          <a:xfrm>
            <a:off x="447500" y="1928313"/>
            <a:ext cx="7160400" cy="16110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00000"/>
              </a:lnSpc>
              <a:spcBef>
                <a:spcPts val="0"/>
              </a:spcBef>
              <a:spcAft>
                <a:spcPts val="0"/>
              </a:spcAft>
              <a:buClr>
                <a:srgbClr val="EF89D2"/>
              </a:buClr>
              <a:buSzPts val="1350"/>
              <a:buFont typeface="DM Sans"/>
              <a:buChar char="✓"/>
            </a:pPr>
            <a:r>
              <a:rPr b="1" lang="es" sz="1350">
                <a:solidFill>
                  <a:schemeClr val="dk1"/>
                </a:solidFill>
                <a:latin typeface="DM Sans"/>
                <a:ea typeface="DM Sans"/>
                <a:cs typeface="DM Sans"/>
                <a:sym typeface="DM Sans"/>
              </a:rPr>
              <a:t>PC1 explica el 92% de los datos</a:t>
            </a:r>
            <a:endParaRPr b="1" sz="1350">
              <a:solidFill>
                <a:schemeClr val="dk1"/>
              </a:solidFill>
              <a:latin typeface="DM Sans"/>
              <a:ea typeface="DM Sans"/>
              <a:cs typeface="DM Sans"/>
              <a:sym typeface="DM Sans"/>
            </a:endParaRPr>
          </a:p>
          <a:p>
            <a:pPr indent="-314325" lvl="0" marL="457200" marR="0" rtl="0" algn="just">
              <a:lnSpc>
                <a:spcPct val="100000"/>
              </a:lnSpc>
              <a:spcBef>
                <a:spcPts val="100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Mientras que la </a:t>
            </a:r>
            <a:r>
              <a:rPr b="1" i="1" lang="es" sz="1350">
                <a:solidFill>
                  <a:schemeClr val="dk1"/>
                </a:solidFill>
                <a:latin typeface="DM Sans"/>
                <a:ea typeface="DM Sans"/>
                <a:cs typeface="DM Sans"/>
                <a:sym typeface="DM Sans"/>
              </a:rPr>
              <a:t>PC2 explica el 5.30%</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y así sucesivamente.</a:t>
            </a:r>
            <a:r>
              <a:rPr i="1" lang="es" sz="1350">
                <a:solidFill>
                  <a:schemeClr val="dk1"/>
                </a:solidFill>
                <a:latin typeface="DM Sans"/>
                <a:ea typeface="DM Sans"/>
                <a:cs typeface="DM Sans"/>
                <a:sym typeface="DM Sans"/>
              </a:rPr>
              <a:t> </a:t>
            </a:r>
            <a:endParaRPr i="1" sz="1350">
              <a:solidFill>
                <a:schemeClr val="dk1"/>
              </a:solidFill>
              <a:latin typeface="DM Sans"/>
              <a:ea typeface="DM Sans"/>
              <a:cs typeface="DM Sans"/>
              <a:sym typeface="DM Sans"/>
            </a:endParaRPr>
          </a:p>
          <a:p>
            <a:pPr indent="-314325" lvl="0" marL="457200" marR="0" rtl="0" algn="just">
              <a:lnSpc>
                <a:spcPct val="100000"/>
              </a:lnSpc>
              <a:spcBef>
                <a:spcPts val="1000"/>
              </a:spcBef>
              <a:spcAft>
                <a:spcPts val="1000"/>
              </a:spcAft>
              <a:buClr>
                <a:srgbClr val="EF89D2"/>
              </a:buClr>
              <a:buSzPts val="1350"/>
              <a:buFont typeface="Helvetica Neue Light"/>
              <a:buChar char="✓"/>
            </a:pPr>
            <a:r>
              <a:rPr lang="es" sz="1350">
                <a:solidFill>
                  <a:schemeClr val="dk1"/>
                </a:solidFill>
                <a:latin typeface="DM Sans"/>
                <a:ea typeface="DM Sans"/>
                <a:cs typeface="DM Sans"/>
                <a:sym typeface="DM Sans"/>
              </a:rPr>
              <a:t>Quiere decir que la PC1 y la PC2</a:t>
            </a:r>
            <a:r>
              <a:rPr i="1" lang="es" sz="1350">
                <a:solidFill>
                  <a:schemeClr val="dk1"/>
                </a:solidFill>
                <a:latin typeface="DM Sans"/>
                <a:ea typeface="DM Sans"/>
                <a:cs typeface="DM Sans"/>
                <a:sym typeface="DM Sans"/>
              </a:rPr>
              <a:t> </a:t>
            </a:r>
            <a:r>
              <a:rPr b="1" i="1" lang="es" sz="1350">
                <a:solidFill>
                  <a:schemeClr val="dk1"/>
                </a:solidFill>
                <a:latin typeface="DM Sans"/>
                <a:ea typeface="DM Sans"/>
                <a:cs typeface="DM Sans"/>
                <a:sym typeface="DM Sans"/>
              </a:rPr>
              <a:t>juntas explican el 97.76%</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 los datos (estaríamos perdiendo solamente un 2.24% de información).</a:t>
            </a:r>
            <a:endParaRPr sz="1350">
              <a:latin typeface="DM Sans"/>
              <a:ea typeface="DM Sans"/>
              <a:cs typeface="DM Sans"/>
              <a:sym typeface="DM Sans"/>
            </a:endParaRPr>
          </a:p>
        </p:txBody>
      </p:sp>
      <p:sp>
        <p:nvSpPr>
          <p:cNvPr id="599" name="Google Shape;599;p92"/>
          <p:cNvSpPr txBox="1"/>
          <p:nvPr/>
        </p:nvSpPr>
        <p:spPr>
          <a:xfrm>
            <a:off x="1073700" y="4609413"/>
            <a:ext cx="6852600" cy="3924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Python</a:t>
            </a:r>
            <a:r>
              <a:rPr lang="es" sz="1350">
                <a:solidFill>
                  <a:schemeClr val="dk1"/>
                </a:solidFill>
                <a:latin typeface="DM Sans"/>
                <a:ea typeface="DM Sans"/>
                <a:cs typeface="DM Sans"/>
                <a:sym typeface="DM Sans"/>
              </a:rPr>
              <a:t> provee todas estas funciones en el paquete </a:t>
            </a:r>
            <a:r>
              <a:rPr b="1" lang="es" sz="1350">
                <a:solidFill>
                  <a:schemeClr val="dk1"/>
                </a:solidFill>
                <a:latin typeface="DM Sans"/>
                <a:ea typeface="DM Sans"/>
                <a:cs typeface="DM Sans"/>
                <a:sym typeface="DM Sans"/>
              </a:rPr>
              <a:t>scikit-learn</a:t>
            </a:r>
            <a:r>
              <a:rPr lang="es" sz="1350">
                <a:solidFill>
                  <a:schemeClr val="dk1"/>
                </a:solidFill>
                <a:latin typeface="DM Sans"/>
                <a:ea typeface="DM Sans"/>
                <a:cs typeface="DM Sans"/>
                <a:sym typeface="DM Sans"/>
              </a:rPr>
              <a:t>!</a:t>
            </a:r>
            <a:endParaRPr i="1" sz="1350">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3"/>
          <p:cNvSpPr txBox="1"/>
          <p:nvPr/>
        </p:nvSpPr>
        <p:spPr>
          <a:xfrm>
            <a:off x="0" y="4115775"/>
            <a:ext cx="9144000" cy="4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lang="es" sz="1350">
                <a:solidFill>
                  <a:schemeClr val="dk1"/>
                </a:solidFill>
                <a:latin typeface="DM Sans"/>
                <a:ea typeface="DM Sans"/>
                <a:cs typeface="DM Sans"/>
                <a:sym typeface="DM Sans"/>
              </a:rPr>
              <a:t>👉 Es una </a:t>
            </a:r>
            <a:r>
              <a:rPr b="1" lang="es" sz="1350">
                <a:solidFill>
                  <a:schemeClr val="dk1"/>
                </a:solidFill>
                <a:latin typeface="DM Sans"/>
                <a:ea typeface="DM Sans"/>
                <a:cs typeface="DM Sans"/>
                <a:sym typeface="DM Sans"/>
              </a:rPr>
              <a:t>selección de variables</a:t>
            </a:r>
            <a:r>
              <a:rPr lang="es" sz="1350">
                <a:solidFill>
                  <a:schemeClr val="dk1"/>
                </a:solidFill>
                <a:latin typeface="DM Sans"/>
                <a:ea typeface="DM Sans"/>
                <a:cs typeface="DM Sans"/>
                <a:sym typeface="DM Sans"/>
              </a:rPr>
              <a:t> muy conveniente para </a:t>
            </a:r>
            <a:r>
              <a:rPr b="1" lang="es" sz="1350">
                <a:solidFill>
                  <a:schemeClr val="dk1"/>
                </a:solidFill>
                <a:latin typeface="DM Sans"/>
                <a:ea typeface="DM Sans"/>
                <a:cs typeface="DM Sans"/>
                <a:sym typeface="DM Sans"/>
              </a:rPr>
              <a:t>graficar en dos dimensiones</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05" name="Google Shape;605;p93"/>
          <p:cNvPicPr preferRelativeResize="0"/>
          <p:nvPr/>
        </p:nvPicPr>
        <p:blipFill>
          <a:blip r:embed="rId3">
            <a:alphaModFix/>
          </a:blip>
          <a:stretch>
            <a:fillRect/>
          </a:stretch>
        </p:blipFill>
        <p:spPr>
          <a:xfrm>
            <a:off x="998450" y="1371600"/>
            <a:ext cx="3619500" cy="2400300"/>
          </a:xfrm>
          <a:prstGeom prst="rect">
            <a:avLst/>
          </a:prstGeom>
          <a:noFill/>
          <a:ln cap="flat" cmpd="sng" w="19050">
            <a:solidFill>
              <a:schemeClr val="dk2"/>
            </a:solidFill>
            <a:prstDash val="solid"/>
            <a:round/>
            <a:headEnd len="sm" w="sm" type="none"/>
            <a:tailEnd len="sm" w="sm" type="none"/>
          </a:ln>
        </p:spPr>
      </p:pic>
      <p:sp>
        <p:nvSpPr>
          <p:cNvPr id="606" name="Google Shape;606;p93"/>
          <p:cNvSpPr txBox="1"/>
          <p:nvPr/>
        </p:nvSpPr>
        <p:spPr>
          <a:xfrm>
            <a:off x="4834200" y="1813925"/>
            <a:ext cx="38817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lang="es" sz="1350">
                <a:solidFill>
                  <a:schemeClr val="dk1"/>
                </a:solidFill>
                <a:latin typeface="DM Sans"/>
                <a:ea typeface="DM Sans"/>
                <a:cs typeface="DM Sans"/>
                <a:sym typeface="DM Sans"/>
              </a:rPr>
              <a:t>Tenemos </a:t>
            </a:r>
            <a:r>
              <a:rPr b="1" lang="es" sz="1350">
                <a:solidFill>
                  <a:schemeClr val="dk1"/>
                </a:solidFill>
                <a:latin typeface="DM Sans"/>
                <a:ea typeface="DM Sans"/>
                <a:cs typeface="DM Sans"/>
                <a:sym typeface="DM Sans"/>
              </a:rPr>
              <a:t>información resumida de un conjunto de datos de 4 variables originales en 2 componentes principales</a:t>
            </a:r>
            <a:r>
              <a:rPr lang="es" sz="1350">
                <a:solidFill>
                  <a:schemeClr val="dk1"/>
                </a:solidFill>
                <a:latin typeface="DM Sans"/>
                <a:ea typeface="DM Sans"/>
                <a:cs typeface="DM Sans"/>
                <a:sym typeface="DM Sans"/>
              </a:rPr>
              <a:t> que muestran claramente la separación de los datos en dos subconjuntos bien definidos. </a:t>
            </a:r>
            <a:endParaRPr sz="1350">
              <a:latin typeface="DM Sans"/>
              <a:ea typeface="DM Sans"/>
              <a:cs typeface="DM Sans"/>
              <a:sym typeface="DM Sans"/>
            </a:endParaRPr>
          </a:p>
        </p:txBody>
      </p:sp>
      <p:sp>
        <p:nvSpPr>
          <p:cNvPr id="607" name="Google Shape;607;p93"/>
          <p:cNvSpPr txBox="1"/>
          <p:nvPr/>
        </p:nvSpPr>
        <p:spPr>
          <a:xfrm>
            <a:off x="645250" y="468350"/>
            <a:ext cx="6368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s" sz="4000">
                <a:solidFill>
                  <a:schemeClr val="dk1"/>
                </a:solidFill>
                <a:latin typeface="DM Sans"/>
                <a:ea typeface="DM Sans"/>
                <a:cs typeface="DM Sans"/>
                <a:sym typeface="DM Sans"/>
              </a:rPr>
              <a:t>S</a:t>
            </a:r>
            <a:r>
              <a:rPr b="1" lang="es" sz="4000">
                <a:solidFill>
                  <a:schemeClr val="dk1"/>
                </a:solidFill>
                <a:latin typeface="DM Sans"/>
                <a:ea typeface="DM Sans"/>
                <a:cs typeface="DM Sans"/>
                <a:sym typeface="DM Sans"/>
              </a:rPr>
              <a:t>elección de variables</a:t>
            </a:r>
            <a:endParaRPr sz="400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4"/>
          <p:cNvSpPr txBox="1"/>
          <p:nvPr/>
        </p:nvSpPr>
        <p:spPr>
          <a:xfrm>
            <a:off x="521900" y="664000"/>
            <a:ext cx="69639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b="1" lang="es" sz="4000">
                <a:solidFill>
                  <a:schemeClr val="dk1"/>
                </a:solidFill>
                <a:latin typeface="DM Sans"/>
                <a:ea typeface="DM Sans"/>
                <a:cs typeface="DM Sans"/>
                <a:sym typeface="DM Sans"/>
              </a:rPr>
              <a:t>Algunas observaciones</a:t>
            </a:r>
            <a:endParaRPr b="1" sz="4000">
              <a:solidFill>
                <a:schemeClr val="dk1"/>
              </a:solidFill>
              <a:latin typeface="DM Sans"/>
              <a:ea typeface="DM Sans"/>
              <a:cs typeface="DM Sans"/>
              <a:sym typeface="DM Sans"/>
            </a:endParaRPr>
          </a:p>
        </p:txBody>
      </p:sp>
      <p:sp>
        <p:nvSpPr>
          <p:cNvPr id="613" name="Google Shape;613;p94"/>
          <p:cNvSpPr txBox="1"/>
          <p:nvPr/>
        </p:nvSpPr>
        <p:spPr>
          <a:xfrm>
            <a:off x="610350" y="4457138"/>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4" name="Google Shape;614;p94"/>
          <p:cNvSpPr txBox="1"/>
          <p:nvPr/>
        </p:nvSpPr>
        <p:spPr>
          <a:xfrm>
            <a:off x="610350" y="1517100"/>
            <a:ext cx="4267800" cy="3038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Las componentes principales no tienen significado: es un error tratar de darles una interpretación.</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0"/>
              </a:spcAft>
              <a:buNone/>
            </a:pPr>
            <a:r>
              <a:rPr lang="es" sz="1350">
                <a:solidFill>
                  <a:schemeClr val="dk1"/>
                </a:solidFill>
                <a:latin typeface="DM Sans"/>
                <a:ea typeface="DM Sans"/>
                <a:cs typeface="DM Sans"/>
                <a:sym typeface="DM Sans"/>
              </a:rPr>
              <a:t>Dos situaciones más comunes: </a:t>
            </a:r>
            <a:endParaRPr sz="1350">
              <a:solidFill>
                <a:schemeClr val="dk1"/>
              </a:solidFill>
              <a:latin typeface="DM Sans"/>
              <a:ea typeface="DM Sans"/>
              <a:cs typeface="DM Sans"/>
              <a:sym typeface="DM Sans"/>
            </a:endParaRPr>
          </a:p>
          <a:p>
            <a:pPr indent="-314325" lvl="1" marL="914400" rtl="0" algn="just">
              <a:lnSpc>
                <a:spcPct val="100000"/>
              </a:lnSpc>
              <a:spcBef>
                <a:spcPts val="100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Si un dato es outlier en las componentes principales,</a:t>
            </a:r>
            <a:r>
              <a:rPr b="1" lang="es" sz="1350">
                <a:solidFill>
                  <a:schemeClr val="dk1"/>
                </a:solidFill>
                <a:latin typeface="DM Sans"/>
                <a:ea typeface="DM Sans"/>
                <a:cs typeface="DM Sans"/>
                <a:sym typeface="DM Sans"/>
              </a:rPr>
              <a:t> también será outlier en el conjunto de datos original</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1" marL="914400" rtl="0" algn="just">
              <a:lnSpc>
                <a:spcPct val="100000"/>
              </a:lnSpc>
              <a:spcBef>
                <a:spcPts val="0"/>
              </a:spcBef>
              <a:spcAft>
                <a:spcPts val="0"/>
              </a:spcAft>
              <a:buClr>
                <a:schemeClr val="dk1"/>
              </a:buClr>
              <a:buSzPts val="1350"/>
              <a:buFont typeface="Helvetica Neue Light"/>
              <a:buChar char="✓"/>
            </a:pPr>
            <a:r>
              <a:rPr lang="es" sz="1350">
                <a:solidFill>
                  <a:schemeClr val="dk1"/>
                </a:solidFill>
                <a:latin typeface="DM Sans"/>
                <a:ea typeface="DM Sans"/>
                <a:cs typeface="DM Sans"/>
                <a:sym typeface="DM Sans"/>
              </a:rPr>
              <a:t>Si un conjunto de datos conforma un grupo separado,</a:t>
            </a:r>
            <a:r>
              <a:rPr b="1" lang="es" sz="1350">
                <a:solidFill>
                  <a:schemeClr val="dk1"/>
                </a:solidFill>
                <a:latin typeface="DM Sans"/>
                <a:ea typeface="DM Sans"/>
                <a:cs typeface="DM Sans"/>
                <a:sym typeface="DM Sans"/>
              </a:rPr>
              <a:t> también conformará un grupo diferenciado en las variables originales.</a:t>
            </a:r>
            <a:endParaRPr sz="1350">
              <a:solidFill>
                <a:schemeClr val="dk1"/>
              </a:solidFill>
              <a:latin typeface="DM Sans"/>
              <a:ea typeface="DM Sans"/>
              <a:cs typeface="DM Sans"/>
              <a:sym typeface="DM Sans"/>
            </a:endParaRPr>
          </a:p>
        </p:txBody>
      </p:sp>
      <p:sp>
        <p:nvSpPr>
          <p:cNvPr id="615" name="Google Shape;615;p94"/>
          <p:cNvSpPr txBox="1"/>
          <p:nvPr/>
        </p:nvSpPr>
        <p:spPr>
          <a:xfrm>
            <a:off x="5130850" y="1626350"/>
            <a:ext cx="3665100" cy="2519100"/>
          </a:xfrm>
          <a:prstGeom prst="rect">
            <a:avLst/>
          </a:prstGeom>
          <a:no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Utilizar las componentes principales </a:t>
            </a:r>
            <a:r>
              <a:rPr b="1" lang="es" sz="1350">
                <a:solidFill>
                  <a:schemeClr val="dk1"/>
                </a:solidFill>
                <a:latin typeface="DM Sans"/>
                <a:ea typeface="DM Sans"/>
                <a:cs typeface="DM Sans"/>
                <a:sym typeface="DM Sans"/>
              </a:rPr>
              <a:t>con precaución</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just">
              <a:lnSpc>
                <a:spcPct val="150000"/>
              </a:lnSpc>
              <a:spcBef>
                <a:spcPts val="100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Si los datos no tienen una forma muy definida, </a:t>
            </a:r>
            <a:r>
              <a:rPr b="1" lang="es" sz="1350">
                <a:solidFill>
                  <a:schemeClr val="dk1"/>
                </a:solidFill>
                <a:latin typeface="DM Sans"/>
                <a:ea typeface="DM Sans"/>
                <a:cs typeface="DM Sans"/>
                <a:sym typeface="DM Sans"/>
              </a:rPr>
              <a:t>nos encontraremos en una situación similar para las componentes principales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just">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621" name="Google Shape;621;p95"/>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solidFill>
                  <a:schemeClr val="lt1"/>
                </a:solidFill>
                <a:latin typeface="DM Sans"/>
                <a:ea typeface="DM Sans"/>
                <a:cs typeface="DM Sans"/>
                <a:sym typeface="DM Sans"/>
              </a:rPr>
              <a:t>ANÁLISIS DE CORRELACIÓN EN ACCIONES</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sp>
        <p:nvSpPr>
          <p:cNvPr id="622" name="Google Shape;622;p95"/>
          <p:cNvSpPr txBox="1"/>
          <p:nvPr/>
        </p:nvSpPr>
        <p:spPr>
          <a:xfrm>
            <a:off x="473350" y="3980550"/>
            <a:ext cx="716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minutos</a:t>
            </a:r>
            <a:br>
              <a:rPr b="1" lang="es" sz="2000">
                <a:solidFill>
                  <a:srgbClr val="83AEFB"/>
                </a:solidFill>
                <a:latin typeface="DM Sans"/>
                <a:ea typeface="DM Sans"/>
                <a:cs typeface="DM Sans"/>
                <a:sym typeface="DM Sans"/>
              </a:rPr>
            </a:br>
            <a:r>
              <a:rPr lang="es" sz="2000">
                <a:solidFill>
                  <a:srgbClr val="83AEFB"/>
                </a:solidFill>
                <a:latin typeface="DM Sans"/>
                <a:ea typeface="DM Sans"/>
                <a:cs typeface="DM Sans"/>
                <a:sym typeface="DM Sans"/>
              </a:rPr>
              <a:t>Realizaremos la actividad en grupos de 3-4 personas </a:t>
            </a:r>
            <a:endParaRPr sz="2000">
              <a:solidFill>
                <a:srgbClr val="83AEFB"/>
              </a:solidFill>
              <a:latin typeface="DM Sans"/>
              <a:ea typeface="DM Sans"/>
              <a:cs typeface="DM Sans"/>
              <a:sym typeface="DM Sans"/>
            </a:endParaRPr>
          </a:p>
          <a:p>
            <a:pPr indent="0" lvl="0" marL="0" rtl="0" algn="l">
              <a:spcBef>
                <a:spcPts val="0"/>
              </a:spcBef>
              <a:spcAft>
                <a:spcPts val="0"/>
              </a:spcAft>
              <a:buNone/>
            </a:pPr>
            <a:r>
              <a:t/>
            </a:r>
            <a:endParaRPr b="1" sz="2000">
              <a:solidFill>
                <a:srgbClr val="83AEFB"/>
              </a:solidFill>
              <a:latin typeface="DM Sans"/>
              <a:ea typeface="DM Sans"/>
              <a:cs typeface="DM Sans"/>
              <a:sym typeface="DM Sans"/>
            </a:endParaRPr>
          </a:p>
        </p:txBody>
      </p:sp>
      <p:grpSp>
        <p:nvGrpSpPr>
          <p:cNvPr id="623" name="Google Shape;623;p95"/>
          <p:cNvGrpSpPr/>
          <p:nvPr/>
        </p:nvGrpSpPr>
        <p:grpSpPr>
          <a:xfrm>
            <a:off x="473351" y="619523"/>
            <a:ext cx="738900" cy="738900"/>
            <a:chOff x="473351" y="619523"/>
            <a:chExt cx="738900" cy="738900"/>
          </a:xfrm>
        </p:grpSpPr>
        <p:sp>
          <p:nvSpPr>
            <p:cNvPr id="624" name="Google Shape;624;p9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9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26" name="Google Shape;626;p95"/>
          <p:cNvSpPr txBox="1"/>
          <p:nvPr/>
        </p:nvSpPr>
        <p:spPr>
          <a:xfrm>
            <a:off x="473350" y="21955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Utilizaremos información de precios de acciones para calcular correlaciones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6"/>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632" name="Google Shape;632;p96"/>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633" name="Google Shape;633;p9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634" name="Google Shape;634;p9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635" name="Google Shape;635;p96"/>
          <p:cNvGrpSpPr/>
          <p:nvPr/>
        </p:nvGrpSpPr>
        <p:grpSpPr>
          <a:xfrm>
            <a:off x="457350" y="468286"/>
            <a:ext cx="431074" cy="431074"/>
            <a:chOff x="473351" y="619523"/>
            <a:chExt cx="738900" cy="738900"/>
          </a:xfrm>
        </p:grpSpPr>
        <p:sp>
          <p:nvSpPr>
            <p:cNvPr id="636" name="Google Shape;636;p9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9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E</a:t>
            </a:r>
            <a:r>
              <a:rPr b="1" lang="es" sz="4000">
                <a:solidFill>
                  <a:schemeClr val="lt1"/>
                </a:solidFill>
                <a:latin typeface="DM Sans"/>
                <a:ea typeface="DM Sans"/>
                <a:cs typeface="DM Sans"/>
                <a:sym typeface="DM Sans"/>
              </a:rPr>
              <a:t>l preprocesamiento como </a:t>
            </a:r>
            <a:r>
              <a:rPr b="1" lang="es" sz="4000">
                <a:solidFill>
                  <a:srgbClr val="EAFF6A"/>
                </a:solidFill>
                <a:latin typeface="DM Sans"/>
                <a:ea typeface="DM Sans"/>
                <a:cs typeface="DM Sans"/>
                <a:sym typeface="DM Sans"/>
              </a:rPr>
              <a:t>concepto</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grpSp>
        <p:nvGrpSpPr>
          <p:cNvPr id="642" name="Google Shape;642;p97"/>
          <p:cNvGrpSpPr/>
          <p:nvPr/>
        </p:nvGrpSpPr>
        <p:grpSpPr>
          <a:xfrm>
            <a:off x="457350" y="468286"/>
            <a:ext cx="431074" cy="431074"/>
            <a:chOff x="473351" y="619523"/>
            <a:chExt cx="738900" cy="738900"/>
          </a:xfrm>
        </p:grpSpPr>
        <p:sp>
          <p:nvSpPr>
            <p:cNvPr id="643" name="Google Shape;643;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45" name="Google Shape;645;p9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Título</a:t>
            </a:r>
            <a:endParaRPr b="1" sz="4000">
              <a:solidFill>
                <a:schemeClr val="dk1"/>
              </a:solidFill>
              <a:latin typeface="DM Sans"/>
              <a:ea typeface="DM Sans"/>
              <a:cs typeface="DM Sans"/>
              <a:sym typeface="DM Sans"/>
            </a:endParaRPr>
          </a:p>
        </p:txBody>
      </p:sp>
      <p:sp>
        <p:nvSpPr>
          <p:cNvPr id="646" name="Google Shape;646;p9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647" name="Google Shape;647;p9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Importar datos de Acciones Globales (que están hosteados en GITHUB en el siguiente enlace Monitoreo de Acciones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Identificar potenciales valores atípicos y posibles causas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8" name="Google Shape;648;p97"/>
          <p:cNvSpPr txBox="1"/>
          <p:nvPr/>
        </p:nvSpPr>
        <p:spPr>
          <a:xfrm>
            <a:off x="4502300" y="215952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3. 	Calcular la matriz de correlación para       todas las acciones presentadas.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4	. Interpretar los resultados obtenidos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9" name="Google Shape;649;p97"/>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8"/>
          <p:cNvSpPr txBox="1"/>
          <p:nvPr/>
        </p:nvSpPr>
        <p:spPr>
          <a:xfrm>
            <a:off x="737925" y="246350"/>
            <a:ext cx="8111400" cy="9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Glosario de términos</a:t>
            </a:r>
            <a:endParaRPr i="1" sz="3600">
              <a:latin typeface="Anton"/>
              <a:ea typeface="Anton"/>
              <a:cs typeface="Anton"/>
              <a:sym typeface="Anton"/>
            </a:endParaRPr>
          </a:p>
        </p:txBody>
      </p:sp>
      <p:sp>
        <p:nvSpPr>
          <p:cNvPr id="655" name="Google Shape;655;p98"/>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656" name="Google Shape;656;p98"/>
          <p:cNvSpPr txBox="1"/>
          <p:nvPr/>
        </p:nvSpPr>
        <p:spPr>
          <a:xfrm>
            <a:off x="149750" y="845775"/>
            <a:ext cx="8851500" cy="41145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Data Cleaning</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proceso para remover nulos, outliers e inconsistencias en un dataset</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Data Integration</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proceso mediante el cual se acoplan diversas fuentes de información (estructurada, no estructurada y semi estructurada)</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Data Transformation</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consiste en la adecuación de variables numéricas (estandarización) o categóricas (one hot encoding y LabelEncoder) para el manejo más eficiente de estructuras de datos para modelos</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Data Reduction</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consiste en la reducción de dimensionalidad de variables para evitar la maldición de espacios de alta dimensión que traen problemas de multicolinealidad y estimadores con alta varianza</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Valores atípicos (outliers)</a:t>
            </a:r>
            <a:r>
              <a:rPr lang="es">
                <a:solidFill>
                  <a:schemeClr val="dk1"/>
                </a:solidFill>
                <a:highlight>
                  <a:srgbClr val="CAFAE8"/>
                </a:highlight>
                <a:latin typeface="Helvetica Neue Light"/>
                <a:ea typeface="Helvetica Neue Light"/>
                <a:cs typeface="Helvetica Neue Light"/>
                <a:sym typeface="Helvetica Neue Light"/>
              </a:rPr>
              <a:t>:</a:t>
            </a:r>
            <a:r>
              <a:rPr lang="es">
                <a:solidFill>
                  <a:schemeClr val="dk1"/>
                </a:solidFill>
                <a:latin typeface="Helvetica Neue Light"/>
                <a:ea typeface="Helvetica Neue Light"/>
                <a:cs typeface="Helvetica Neue Light"/>
                <a:sym typeface="Helvetica Neue Light"/>
              </a:rPr>
              <a:t> son observaciones que tienen un comportamiento diferente a las demás dentro de un dataset, pueden ser univariados o multivariados </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Datos ausentes</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valores nulos dentro de un dataset que pueden generar ruido en los análisis.</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Imputación</a:t>
            </a:r>
            <a:r>
              <a:rPr lang="es">
                <a:solidFill>
                  <a:schemeClr val="dk1"/>
                </a:solidFill>
                <a:highlight>
                  <a:srgbClr val="CAFAE8"/>
                </a:highlight>
                <a:latin typeface="Helvetica Neue Light"/>
                <a:ea typeface="Helvetica Neue Light"/>
                <a:cs typeface="Helvetica Neue Light"/>
                <a:sym typeface="Helvetica Neue Light"/>
              </a:rPr>
              <a:t>:</a:t>
            </a:r>
            <a:r>
              <a:rPr lang="es">
                <a:solidFill>
                  <a:schemeClr val="dk1"/>
                </a:solidFill>
                <a:latin typeface="Helvetica Neue Light"/>
                <a:ea typeface="Helvetica Neue Light"/>
                <a:cs typeface="Helvetica Neue Light"/>
                <a:sym typeface="Helvetica Neue Light"/>
              </a:rPr>
              <a:t> técnica que </a:t>
            </a:r>
            <a:r>
              <a:rPr lang="es">
                <a:solidFill>
                  <a:schemeClr val="dk1"/>
                </a:solidFill>
                <a:latin typeface="Helvetica Neue Light"/>
                <a:ea typeface="Helvetica Neue Light"/>
                <a:cs typeface="Helvetica Neue Light"/>
                <a:sym typeface="Helvetica Neue Light"/>
              </a:rPr>
              <a:t>consiste</a:t>
            </a:r>
            <a:r>
              <a:rPr lang="es">
                <a:solidFill>
                  <a:schemeClr val="dk1"/>
                </a:solidFill>
                <a:latin typeface="Helvetica Neue Light"/>
                <a:ea typeface="Helvetica Neue Light"/>
                <a:cs typeface="Helvetica Neue Light"/>
                <a:sym typeface="Helvetica Neue Light"/>
              </a:rPr>
              <a:t> en reemplazar datos ausentes por alguna medida representativa (media, mediana, moda) o por el valor correspondiente al individuo </a:t>
            </a:r>
            <a:r>
              <a:rPr lang="es">
                <a:solidFill>
                  <a:schemeClr val="dk1"/>
                </a:solidFill>
                <a:latin typeface="Helvetica Neue Light"/>
                <a:ea typeface="Helvetica Neue Light"/>
                <a:cs typeface="Helvetica Neue Light"/>
                <a:sym typeface="Helvetica Neue Light"/>
              </a:rPr>
              <a:t>más</a:t>
            </a:r>
            <a:r>
              <a:rPr lang="es">
                <a:solidFill>
                  <a:schemeClr val="dk1"/>
                </a:solidFill>
                <a:latin typeface="Helvetica Neue Light"/>
                <a:ea typeface="Helvetica Neue Light"/>
                <a:cs typeface="Helvetica Neue Light"/>
                <a:sym typeface="Helvetica Neue Light"/>
              </a:rPr>
              <a:t> cercano en distancia</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Interpolación</a:t>
            </a:r>
            <a:r>
              <a:rPr lang="es">
                <a:solidFill>
                  <a:schemeClr val="dk1"/>
                </a:solidFill>
                <a:highlight>
                  <a:srgbClr val="CAFAE8"/>
                </a:highlight>
                <a:latin typeface="Helvetica Neue Light"/>
                <a:ea typeface="Helvetica Neue Light"/>
                <a:cs typeface="Helvetica Neue Light"/>
                <a:sym typeface="Helvetica Neue Light"/>
              </a:rPr>
              <a:t>:</a:t>
            </a:r>
            <a:r>
              <a:rPr lang="es">
                <a:solidFill>
                  <a:schemeClr val="dk1"/>
                </a:solidFill>
                <a:latin typeface="Helvetica Neue Light"/>
                <a:ea typeface="Helvetica Neue Light"/>
                <a:cs typeface="Helvetica Neue Light"/>
                <a:sym typeface="Helvetica Neue Light"/>
              </a:rPr>
              <a:t> técnica que consiste en reemplazar datos ausentes numéricos por medio de funciones matemáticas con límites superior e inferior definidos</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Clr>
                <a:schemeClr val="dk1"/>
              </a:buClr>
              <a:buSzPts val="1100"/>
              <a:buFont typeface="Arial"/>
              <a:buNone/>
            </a:pPr>
            <a:r>
              <a:rPr b="1" lang="es">
                <a:solidFill>
                  <a:schemeClr val="dk1"/>
                </a:solidFill>
                <a:highlight>
                  <a:srgbClr val="CAFAE8"/>
                </a:highlight>
                <a:latin typeface="Helvetica Neue"/>
                <a:ea typeface="Helvetica Neue"/>
                <a:cs typeface="Helvetica Neue"/>
                <a:sym typeface="Helvetica Neue"/>
              </a:rPr>
              <a:t>ACP</a:t>
            </a:r>
            <a:r>
              <a:rPr lang="es">
                <a:solidFill>
                  <a:schemeClr val="dk1"/>
                </a:solidFill>
                <a:highlight>
                  <a:srgbClr val="CAFAE8"/>
                </a:highlight>
                <a:latin typeface="Helvetica Neue Light"/>
                <a:ea typeface="Helvetica Neue Light"/>
                <a:cs typeface="Helvetica Neue Light"/>
                <a:sym typeface="Helvetica Neue Light"/>
              </a:rPr>
              <a:t>:</a:t>
            </a:r>
            <a:r>
              <a:rPr lang="es">
                <a:solidFill>
                  <a:schemeClr val="dk1"/>
                </a:solidFill>
                <a:latin typeface="Helvetica Neue Light"/>
                <a:ea typeface="Helvetica Neue Light"/>
                <a:cs typeface="Helvetica Neue Light"/>
                <a:sym typeface="Helvetica Neue Light"/>
              </a:rPr>
              <a:t> técnica de reducción de dimensionalidad que permite encontrar grupos y proyectar en pocas dimensiones las relaciones entre individuos y variables </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p:txBody>
      </p:sp>
      <p:pic>
        <p:nvPicPr>
          <p:cNvPr id="657" name="Google Shape;657;p98"/>
          <p:cNvPicPr preferRelativeResize="0"/>
          <p:nvPr/>
        </p:nvPicPr>
        <p:blipFill>
          <a:blip r:embed="rId3">
            <a:alphaModFix/>
          </a:blip>
          <a:stretch>
            <a:fillRect/>
          </a:stretch>
        </p:blipFill>
        <p:spPr>
          <a:xfrm>
            <a:off x="7704300" y="4672550"/>
            <a:ext cx="1235615" cy="287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N°11</a:t>
            </a:r>
            <a:endParaRPr>
              <a:latin typeface="DM Sans"/>
              <a:ea typeface="DM Sans"/>
              <a:cs typeface="DM Sans"/>
              <a:sym typeface="DM Sans"/>
            </a:endParaRPr>
          </a:p>
        </p:txBody>
      </p:sp>
      <p:sp>
        <p:nvSpPr>
          <p:cNvPr id="663" name="Google Shape;663;p9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64" name="Google Shape;664;p99"/>
          <p:cNvSpPr txBox="1"/>
          <p:nvPr/>
        </p:nvSpPr>
        <p:spPr>
          <a:xfrm>
            <a:off x="465275" y="1219775"/>
            <a:ext cx="3834600" cy="39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 Cleaning: </a:t>
            </a:r>
            <a:r>
              <a:rPr lang="es" sz="1350">
                <a:solidFill>
                  <a:schemeClr val="dk1"/>
                </a:solidFill>
                <a:latin typeface="DM Sans"/>
                <a:ea typeface="DM Sans"/>
                <a:cs typeface="DM Sans"/>
                <a:sym typeface="DM Sans"/>
              </a:rPr>
              <a:t>proceso para remover nulos, outliers e inconsistencias en un dataset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 Integration:</a:t>
            </a:r>
            <a:r>
              <a:rPr lang="es" sz="1350">
                <a:solidFill>
                  <a:schemeClr val="dk1"/>
                </a:solidFill>
                <a:latin typeface="DM Sans"/>
                <a:ea typeface="DM Sans"/>
                <a:cs typeface="DM Sans"/>
                <a:sym typeface="DM Sans"/>
              </a:rPr>
              <a:t> proceso mediante el cual se acoplan diversas fuentes de información (estructurada, no estructurada y semi estructurada)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 Transformation: </a:t>
            </a:r>
            <a:r>
              <a:rPr lang="es" sz="1350">
                <a:solidFill>
                  <a:schemeClr val="dk1"/>
                </a:solidFill>
                <a:latin typeface="DM Sans"/>
                <a:ea typeface="DM Sans"/>
                <a:cs typeface="DM Sans"/>
                <a:sym typeface="DM Sans"/>
              </a:rPr>
              <a:t>consiste en la adecuación de variables numéricas (estandarización) o categóricas (one hot encoding y LabelEncoder) para el manejo más eficiente de estructuras de datos para modelos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665" name="Google Shape;665;p99"/>
          <p:cNvSpPr txBox="1"/>
          <p:nvPr/>
        </p:nvSpPr>
        <p:spPr>
          <a:xfrm>
            <a:off x="4519500" y="1106025"/>
            <a:ext cx="38346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 Reduction:</a:t>
            </a:r>
            <a:r>
              <a:rPr lang="es" sz="1350">
                <a:solidFill>
                  <a:schemeClr val="dk1"/>
                </a:solidFill>
                <a:latin typeface="DM Sans"/>
                <a:ea typeface="DM Sans"/>
                <a:cs typeface="DM Sans"/>
                <a:sym typeface="DM Sans"/>
              </a:rPr>
              <a:t> consiste en la reducción de dimensionalidad de variables para evitar la maldición de espacios de alta dimensión que traen problemas de multicolinealidad y estimadores con alta varianza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Valores atípicos (outliers):</a:t>
            </a:r>
            <a:r>
              <a:rPr lang="es" sz="1350">
                <a:solidFill>
                  <a:schemeClr val="dk1"/>
                </a:solidFill>
                <a:latin typeface="DM Sans"/>
                <a:ea typeface="DM Sans"/>
                <a:cs typeface="DM Sans"/>
                <a:sym typeface="DM Sans"/>
              </a:rPr>
              <a:t> son observaciones que tienen un comportamiento diferente a las demás dentro de un dataset, pueden ser univariados o multivariados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Datos ausentes: </a:t>
            </a:r>
            <a:r>
              <a:rPr lang="es" sz="1350">
                <a:solidFill>
                  <a:schemeClr val="dk1"/>
                </a:solidFill>
                <a:latin typeface="DM Sans"/>
                <a:ea typeface="DM Sans"/>
                <a:cs typeface="DM Sans"/>
                <a:sym typeface="DM Sans"/>
              </a:rPr>
              <a:t>valores nulos dentro de un dataset que pueden generar ruido en los análisis.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N°11</a:t>
            </a:r>
            <a:endParaRPr>
              <a:latin typeface="DM Sans"/>
              <a:ea typeface="DM Sans"/>
              <a:cs typeface="DM Sans"/>
              <a:sym typeface="DM Sans"/>
            </a:endParaRPr>
          </a:p>
        </p:txBody>
      </p:sp>
      <p:sp>
        <p:nvSpPr>
          <p:cNvPr id="671" name="Google Shape;671;p10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72" name="Google Shape;672;p100"/>
          <p:cNvSpPr txBox="1"/>
          <p:nvPr/>
        </p:nvSpPr>
        <p:spPr>
          <a:xfrm>
            <a:off x="465275" y="1493950"/>
            <a:ext cx="3834600" cy="3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Imputación: </a:t>
            </a:r>
            <a:r>
              <a:rPr lang="es" sz="1350">
                <a:solidFill>
                  <a:schemeClr val="dk1"/>
                </a:solidFill>
                <a:latin typeface="DM Sans"/>
                <a:ea typeface="DM Sans"/>
                <a:cs typeface="DM Sans"/>
                <a:sym typeface="DM Sans"/>
              </a:rPr>
              <a:t>técnica que consiste en reemplazar datos ausentes por alguna medida representativa (media, mediana, moda) o por el valor correspondiente al individuo más cercano en distancia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Interpolación: </a:t>
            </a:r>
            <a:r>
              <a:rPr lang="es" sz="1350">
                <a:solidFill>
                  <a:schemeClr val="dk1"/>
                </a:solidFill>
                <a:latin typeface="DM Sans"/>
                <a:ea typeface="DM Sans"/>
                <a:cs typeface="DM Sans"/>
                <a:sym typeface="DM Sans"/>
              </a:rPr>
              <a:t>técnica que consiste en reemplazar datos ausentes numéricos por medio de funciones matemáticas con límites superior e inferior definidos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ACP: </a:t>
            </a:r>
            <a:r>
              <a:rPr lang="es" sz="1350">
                <a:solidFill>
                  <a:schemeClr val="dk1"/>
                </a:solidFill>
                <a:latin typeface="DM Sans"/>
                <a:ea typeface="DM Sans"/>
                <a:cs typeface="DM Sans"/>
                <a:sym typeface="DM Sans"/>
              </a:rPr>
              <a:t>técnica de reducción de dimensionalidad que permite encontrar grupos y proyectar en pocas dimensiones las relaciones entre individuos y variables</a:t>
            </a:r>
            <a:r>
              <a:rPr b="1" lang="es" sz="1350">
                <a:solidFill>
                  <a:schemeClr val="dk1"/>
                </a:solidFill>
                <a:highlight>
                  <a:srgbClr val="EAFF6A"/>
                </a:highlight>
                <a:latin typeface="DM Sans"/>
                <a:ea typeface="DM Sans"/>
                <a:cs typeface="DM Sans"/>
                <a:sym typeface="DM Sans"/>
              </a:rPr>
              <a:t>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83" name="Google Shape;683;p102"/>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 de preprocesamiento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Outliers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Datos ausentes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Componentes principales</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10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Garbage In, Garbage Out</a:t>
            </a:r>
            <a:endParaRPr b="1" sz="4000">
              <a:solidFill>
                <a:schemeClr val="dk1"/>
              </a:solidFill>
              <a:latin typeface="DM Sans"/>
              <a:ea typeface="DM Sans"/>
              <a:cs typeface="DM Sans"/>
              <a:sym typeface="DM Sans"/>
            </a:endParaRPr>
          </a:p>
        </p:txBody>
      </p:sp>
      <p:sp>
        <p:nvSpPr>
          <p:cNvPr id="159" name="Google Shape;159;p35"/>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 En general, los datos no están preparados para ser analizados o para ser entrada o input de algoritmos.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 Existe una serie de actividades que ayudan a “pulir” los datos de entrada y ¡prepararlos para que sirvan para el proceso de Data Science!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60" name="Google Shape;160;p35"/>
          <p:cNvPicPr preferRelativeResize="0"/>
          <p:nvPr/>
        </p:nvPicPr>
        <p:blipFill>
          <a:blip r:embed="rId3">
            <a:alphaModFix/>
          </a:blip>
          <a:stretch>
            <a:fillRect/>
          </a:stretch>
        </p:blipFill>
        <p:spPr>
          <a:xfrm>
            <a:off x="6050150" y="1884400"/>
            <a:ext cx="1374700" cy="137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166" name="Google Shape;166;p36"/>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preprocesamiento de datos es una tarea vital. Constituye una de las técnicas de Data Mining. Consiste en </a:t>
            </a:r>
            <a:r>
              <a:rPr b="1" lang="es" sz="1350">
                <a:highlight>
                  <a:srgbClr val="EAFF6A"/>
                </a:highlight>
                <a:latin typeface="DM Sans"/>
                <a:ea typeface="DM Sans"/>
                <a:cs typeface="DM Sans"/>
                <a:sym typeface="DM Sans"/>
              </a:rPr>
              <a:t>transformar la data cruda (raw data) a un esquema más entendible, útil y eficiente.</a:t>
            </a:r>
            <a:endParaRPr b="1" sz="1350">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67" name="Google Shape;167;p36"/>
          <p:cNvSpPr txBox="1"/>
          <p:nvPr/>
        </p:nvSpPr>
        <p:spPr>
          <a:xfrm>
            <a:off x="4833650" y="1959900"/>
            <a:ext cx="3408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¿Por qué es necesario?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Datos incompletos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Ruido como outliers y errores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Inconsistencia, diferentes códigos y nombres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